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4" r:id="rId3"/>
    <p:sldId id="285" r:id="rId4"/>
    <p:sldId id="286" r:id="rId5"/>
    <p:sldId id="258" r:id="rId6"/>
    <p:sldId id="262" r:id="rId7"/>
    <p:sldId id="263" r:id="rId8"/>
    <p:sldId id="265" r:id="rId9"/>
    <p:sldId id="266" r:id="rId10"/>
    <p:sldId id="279" r:id="rId11"/>
    <p:sldId id="267" r:id="rId12"/>
    <p:sldId id="287" r:id="rId13"/>
    <p:sldId id="288" r:id="rId14"/>
    <p:sldId id="276" r:id="rId15"/>
    <p:sldId id="259" r:id="rId16"/>
    <p:sldId id="260" r:id="rId17"/>
    <p:sldId id="261" r:id="rId18"/>
    <p:sldId id="277" r:id="rId19"/>
    <p:sldId id="280" r:id="rId20"/>
    <p:sldId id="281" r:id="rId21"/>
    <p:sldId id="283" r:id="rId22"/>
    <p:sldId id="282" r:id="rId23"/>
    <p:sldId id="278" r:id="rId2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55621" autoAdjust="0"/>
  </p:normalViewPr>
  <p:slideViewPr>
    <p:cSldViewPr snapToGrid="0">
      <p:cViewPr varScale="1">
        <p:scale>
          <a:sx n="63" d="100"/>
          <a:sy n="63" d="100"/>
        </p:scale>
        <p:origin x="303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2CF432C-2C03-4868-86C4-E429E5EA20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DC3940C6-A863-4086-8862-3A2BB5A2AD3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kumimoji="1" sz="1200" smtClean="0">
                <a:latin typeface="+mn-lt"/>
              </a:defRPr>
            </a:lvl1pPr>
          </a:lstStyle>
          <a:p>
            <a:pPr>
              <a:defRPr/>
            </a:pPr>
            <a:fld id="{64E11A1E-61EB-4F9A-B1F0-A4C7A6CE5B34}" type="datetimeFigureOut">
              <a:rPr lang="ja-JP" altLang="en-US"/>
              <a:pPr>
                <a:defRPr/>
              </a:pPr>
              <a:t>2018/8/28</a:t>
            </a:fld>
            <a:endParaRPr lang="ja-JP" altLang="en-US"/>
          </a:p>
        </p:txBody>
      </p:sp>
      <p:sp>
        <p:nvSpPr>
          <p:cNvPr id="4" name="スライド イメージ プレースホルダー 3">
            <a:extLst>
              <a:ext uri="{FF2B5EF4-FFF2-40B4-BE49-F238E27FC236}">
                <a16:creationId xmlns:a16="http://schemas.microsoft.com/office/drawing/2014/main" id="{0B9937E2-A3DB-4452-A46B-028E1147315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40BD539-28CC-4C3E-9531-8805ECF87D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B8C9C46-67AE-4321-B5FE-348D26DCDC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ABBD54F3-D85E-4C6E-9F4E-7419AD61254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kumimoji="1" sz="1200" smtClean="0">
                <a:latin typeface="+mn-lt"/>
              </a:defRPr>
            </a:lvl1pPr>
          </a:lstStyle>
          <a:p>
            <a:pPr>
              <a:defRPr/>
            </a:pPr>
            <a:fld id="{6902FC58-018B-4033-BF0F-9C0352A970F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FB54D82C-05AA-4EF2-A9DC-866E0CEBD3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a:extLst>
              <a:ext uri="{FF2B5EF4-FFF2-40B4-BE49-F238E27FC236}">
                <a16:creationId xmlns:a16="http://schemas.microsoft.com/office/drawing/2014/main" id="{990AF9B0-DD4E-4927-A361-7D0EFC36EB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今年度から地区ロータリー財団委員長に就任いたしました、福家　宏です。</a:t>
            </a:r>
          </a:p>
          <a:p>
            <a:pPr>
              <a:spcBef>
                <a:spcPct val="0"/>
              </a:spcBef>
            </a:pPr>
            <a:r>
              <a:rPr lang="ja-JP" altLang="en-US" dirty="0"/>
              <a:t>私は一度、</a:t>
            </a:r>
            <a:r>
              <a:rPr lang="en-US" altLang="ja-JP" dirty="0"/>
              <a:t>2009</a:t>
            </a:r>
            <a:r>
              <a:rPr lang="ja-JP" altLang="en-US" dirty="0"/>
              <a:t>年から</a:t>
            </a:r>
            <a:r>
              <a:rPr lang="en-US" altLang="ja-JP" dirty="0"/>
              <a:t>3</a:t>
            </a:r>
            <a:r>
              <a:rPr lang="ja-JP" altLang="en-US" dirty="0"/>
              <a:t>年間地区ロータリー財団委員長を経験しておりますが、</a:t>
            </a:r>
          </a:p>
          <a:p>
            <a:pPr>
              <a:spcBef>
                <a:spcPct val="0"/>
              </a:spcBef>
            </a:pPr>
            <a:r>
              <a:rPr lang="en-US" altLang="ja-JP" dirty="0"/>
              <a:t>9</a:t>
            </a:r>
            <a:r>
              <a:rPr lang="ja-JP" altLang="en-US" dirty="0"/>
              <a:t>年を経て財団の多くの仕組みがすっかり変化致しました。</a:t>
            </a:r>
          </a:p>
          <a:p>
            <a:pPr>
              <a:spcBef>
                <a:spcPct val="0"/>
              </a:spcBef>
            </a:pPr>
            <a:r>
              <a:rPr lang="en-US" altLang="ja-JP" dirty="0"/>
              <a:t>RI</a:t>
            </a:r>
            <a:r>
              <a:rPr lang="ja-JP" altLang="en-US" dirty="0"/>
              <a:t>も財団もどんどん変化して参りましたし、これからも変化していくことと思います。私たちもそれに対応していかなければなりません。</a:t>
            </a:r>
          </a:p>
          <a:p>
            <a:pPr>
              <a:spcBef>
                <a:spcPct val="0"/>
              </a:spcBef>
            </a:pPr>
            <a:r>
              <a:rPr lang="ja-JP" altLang="en-US" dirty="0"/>
              <a:t>今日皆様には、ロータリー財団についてどうか興味を持って認識を新たにして頂きたいと思っております。</a:t>
            </a:r>
          </a:p>
        </p:txBody>
      </p:sp>
      <p:sp>
        <p:nvSpPr>
          <p:cNvPr id="4100" name="スライド番号プレースホルダー 3">
            <a:extLst>
              <a:ext uri="{FF2B5EF4-FFF2-40B4-BE49-F238E27FC236}">
                <a16:creationId xmlns:a16="http://schemas.microsoft.com/office/drawing/2014/main" id="{C28DF3B6-5538-4EF2-9026-2612E0B83B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B5E312-4E27-4B4F-83E4-C5159F96B66C}" type="slidenum">
              <a:rPr lang="ja-JP" altLang="en-US">
                <a:latin typeface="游ゴシック" panose="020B0400000000000000" pitchFamily="50" charset="-128"/>
              </a:rPr>
              <a:pPr fontAlgn="base">
                <a:spcBef>
                  <a:spcPct val="0"/>
                </a:spcBef>
                <a:spcAft>
                  <a:spcPct val="0"/>
                </a:spcAft>
              </a:pPr>
              <a:t>1</a:t>
            </a:fld>
            <a:endParaRPr lang="ja-JP" altLang="en-US">
              <a:latin typeface="游ゴシック" panose="020B0400000000000000"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GG</a:t>
            </a:r>
            <a:r>
              <a:rPr kumimoji="1" lang="ja-JP" altLang="en-US" dirty="0"/>
              <a:t>を用いたプロジェクトの立案にあたっては、この</a:t>
            </a:r>
            <a:r>
              <a:rPr kumimoji="1" lang="en-US" altLang="ja-JP" dirty="0"/>
              <a:t>6</a:t>
            </a:r>
            <a:r>
              <a:rPr kumimoji="1" lang="ja-JP" altLang="en-US" dirty="0"/>
              <a:t>分野の少なくとも一つに該当していることが求められます。</a:t>
            </a:r>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10</a:t>
            </a:fld>
            <a:endParaRPr lang="ja-JP" altLang="en-US"/>
          </a:p>
        </p:txBody>
      </p:sp>
    </p:spTree>
    <p:extLst>
      <p:ext uri="{BB962C8B-B14F-4D97-AF65-F5344CB8AC3E}">
        <p14:creationId xmlns:p14="http://schemas.microsoft.com/office/powerpoint/2010/main" val="1893894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HG丸ｺﾞｼｯｸM-PRO" panose="020F0600000000000000" pitchFamily="50" charset="-128"/>
                <a:ea typeface="HG丸ｺﾞｼｯｸM-PRO" panose="020F0600000000000000" pitchFamily="50" charset="-128"/>
              </a:rPr>
              <a:t>これはシェアシステムとよばれる仕組みの図解です。</a:t>
            </a:r>
          </a:p>
          <a:p>
            <a:endParaRPr kumimoji="1" lang="ja-JP" altLang="en-US" sz="1100" dirty="0">
              <a:latin typeface="HG丸ｺﾞｼｯｸM-PRO" panose="020F0600000000000000" pitchFamily="50" charset="-128"/>
              <a:ea typeface="HG丸ｺﾞｼｯｸM-PRO" panose="020F0600000000000000" pitchFamily="50" charset="-128"/>
            </a:endParaRPr>
          </a:p>
          <a:p>
            <a:r>
              <a:rPr kumimoji="1" lang="ja-JP" altLang="en-US" dirty="0"/>
              <a:t>ロータリアンの年次基金と恒久基金収益は</a:t>
            </a:r>
            <a:r>
              <a:rPr kumimoji="1" lang="en-US" altLang="ja-JP" dirty="0"/>
              <a:t>3</a:t>
            </a:r>
            <a:r>
              <a:rPr kumimoji="1" lang="ja-JP" altLang="en-US" dirty="0"/>
              <a:t>年間留保されたのち、その</a:t>
            </a:r>
            <a:r>
              <a:rPr kumimoji="1" lang="en-US" altLang="ja-JP" dirty="0"/>
              <a:t>50%</a:t>
            </a:r>
            <a:r>
              <a:rPr kumimoji="1" lang="ja-JP" altLang="en-US" dirty="0"/>
              <a:t>が地区財団活動資金として、残りの</a:t>
            </a:r>
            <a:r>
              <a:rPr kumimoji="1" lang="en-US" altLang="ja-JP" dirty="0"/>
              <a:t>50%</a:t>
            </a:r>
            <a:r>
              <a:rPr kumimoji="1" lang="ja-JP" altLang="en-US" dirty="0"/>
              <a:t>は国際財団活動資金として</a:t>
            </a:r>
          </a:p>
          <a:p>
            <a:r>
              <a:rPr kumimoji="1" lang="ja-JP" altLang="en-US" dirty="0"/>
              <a:t>私たちの奉仕活動の資金として利用されることになります。</a:t>
            </a:r>
          </a:p>
          <a:p>
            <a:r>
              <a:rPr kumimoji="1" lang="ja-JP" altLang="en-US" dirty="0"/>
              <a:t>地区財団活動資金</a:t>
            </a:r>
            <a:r>
              <a:rPr kumimoji="1" lang="en-US" altLang="ja-JP" dirty="0"/>
              <a:t>DDF</a:t>
            </a:r>
            <a:r>
              <a:rPr kumimoji="1" lang="ja-JP" altLang="en-US" dirty="0"/>
              <a:t>のうち</a:t>
            </a:r>
            <a:r>
              <a:rPr kumimoji="1" lang="en-US" altLang="ja-JP" dirty="0"/>
              <a:t>50%</a:t>
            </a:r>
            <a:r>
              <a:rPr kumimoji="1" lang="ja-JP" altLang="en-US" dirty="0"/>
              <a:t>が地区補助金として利用できます。　またグローバル補助金としてクラブや地区の拠出金にマッチングして受け取ることが出来ます。</a:t>
            </a:r>
          </a:p>
          <a:p>
            <a:r>
              <a:rPr kumimoji="1" lang="en-US" altLang="ja-JP" dirty="0"/>
              <a:t>DDF</a:t>
            </a:r>
            <a:r>
              <a:rPr kumimoji="1" lang="ja-JP" altLang="en-US" dirty="0"/>
              <a:t>はグローバル補助金への地区の拠出金として利用されるほか、ポリオプラスやロータリー平和センターに対する寄贈にも用いられます。</a:t>
            </a:r>
          </a:p>
          <a:p>
            <a:endParaRPr kumimoji="1" lang="ja-JP" altLang="en-US" dirty="0"/>
          </a:p>
          <a:p>
            <a:endParaRPr kumimoji="1" lang="ja-JP" altLang="en-US" dirty="0"/>
          </a:p>
          <a:p>
            <a:endParaRPr kumimoji="1" lang="ja-JP" altLang="en-US" dirty="0"/>
          </a:p>
          <a:p>
            <a:r>
              <a:rPr kumimoji="1" lang="ja-JP" altLang="en-US" sz="1200" dirty="0">
                <a:latin typeface="HG丸ｺﾞｼｯｸM-PRO" panose="020F0600000000000000" pitchFamily="50" charset="-128"/>
                <a:ea typeface="HG丸ｺﾞｼｯｸM-PRO" panose="020F0600000000000000" pitchFamily="50" charset="-128"/>
              </a:rPr>
              <a:t>（資金モデル：</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年次基金の投資収益は、通常、寄付推進や一般管理費を十分にまかなえる。</a:t>
            </a:r>
            <a:endParaRPr kumimoji="1" lang="en-US" altLang="ja-JP" sz="1200" dirty="0">
              <a:latin typeface="HG丸ｺﾞｼｯｸM-PRO" panose="020F0600000000000000" pitchFamily="50" charset="-128"/>
              <a:ea typeface="HG丸ｺﾞｼｯｸM-PRO" panose="020F0600000000000000" pitchFamily="50" charset="-128"/>
            </a:endParaRPr>
          </a:p>
          <a:p>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投資市場の業績がふるわない年には、ロータリーの活動が滞ることがないように、年次基金への寄付と運営予備費からの最大５％を活用することがある。</a:t>
            </a:r>
            <a:endParaRPr kumimoji="1" lang="en-US" altLang="ja-JP" sz="1200" dirty="0">
              <a:latin typeface="HG丸ｺﾞｼｯｸM-PRO" panose="020F0600000000000000" pitchFamily="50" charset="-128"/>
              <a:ea typeface="HG丸ｺﾞｼｯｸM-PRO" panose="020F0600000000000000" pitchFamily="50" charset="-128"/>
            </a:endParaRPr>
          </a:p>
          <a:p>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投資収益が好調に戻った後で、年次基金と運営予備費の補充が行われる。）</a:t>
            </a:r>
          </a:p>
          <a:p>
            <a:endParaRPr kumimoji="1" lang="ja-JP" altLang="en-US" dirty="0"/>
          </a:p>
        </p:txBody>
      </p:sp>
    </p:spTree>
    <p:extLst>
      <p:ext uri="{BB962C8B-B14F-4D97-AF65-F5344CB8AC3E}">
        <p14:creationId xmlns:p14="http://schemas.microsoft.com/office/powerpoint/2010/main" val="196158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初めにお示ししたスライドを再びお目にかけます。私たちはロータリアンとして様々な奉仕活動を実施するという行動をしなければなりません。</a:t>
            </a:r>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12</a:t>
            </a:fld>
            <a:endParaRPr lang="ja-JP" altLang="en-US"/>
          </a:p>
        </p:txBody>
      </p:sp>
    </p:spTree>
    <p:extLst>
      <p:ext uri="{BB962C8B-B14F-4D97-AF65-F5344CB8AC3E}">
        <p14:creationId xmlns:p14="http://schemas.microsoft.com/office/powerpoint/2010/main" val="231652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ロータリーへの寄付金は私たち自身がロータリアンとして行動するための資金源となります。</a:t>
            </a:r>
          </a:p>
          <a:p>
            <a:r>
              <a:rPr kumimoji="1" lang="ja-JP" altLang="en-US" dirty="0"/>
              <a:t>すなわち、ロータリーに入会してロータリアンとして行動しようと思うならば、どうしても資金が必要です。</a:t>
            </a:r>
          </a:p>
          <a:p>
            <a:r>
              <a:rPr kumimoji="1" lang="ja-JP" altLang="en-US" dirty="0"/>
              <a:t>寄付金は私たちが行動するための私たちのお金であります。</a:t>
            </a:r>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13</a:t>
            </a:fld>
            <a:endParaRPr lang="ja-JP" altLang="en-US"/>
          </a:p>
        </p:txBody>
      </p:sp>
    </p:spTree>
    <p:extLst>
      <p:ext uri="{BB962C8B-B14F-4D97-AF65-F5344CB8AC3E}">
        <p14:creationId xmlns:p14="http://schemas.microsoft.com/office/powerpoint/2010/main" val="314824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山本ガバナーが掲げられている、今年度の当地区の財団への寄付目標です。</a:t>
            </a:r>
          </a:p>
          <a:p>
            <a:r>
              <a:rPr kumimoji="1" lang="ja-JP" altLang="en-US" dirty="0"/>
              <a:t>年次基金に</a:t>
            </a:r>
            <a:r>
              <a:rPr kumimoji="1" lang="en-US" altLang="ja-JP" dirty="0"/>
              <a:t>150</a:t>
            </a:r>
            <a:r>
              <a:rPr kumimoji="1" lang="ja-JP" altLang="en-US" dirty="0"/>
              <a:t>ドル　ポリオプラスに</a:t>
            </a:r>
            <a:r>
              <a:rPr kumimoji="1" lang="en-US" altLang="ja-JP" dirty="0"/>
              <a:t>50</a:t>
            </a:r>
            <a:r>
              <a:rPr kumimoji="1" lang="ja-JP" altLang="en-US" dirty="0"/>
              <a:t>ドル　ベネファクターをクラブから</a:t>
            </a:r>
            <a:r>
              <a:rPr kumimoji="1" lang="en-US" altLang="ja-JP" dirty="0"/>
              <a:t>1</a:t>
            </a:r>
            <a:r>
              <a:rPr kumimoji="1" lang="ja-JP" altLang="en-US" dirty="0"/>
              <a:t>人　これか</a:t>
            </a:r>
            <a:r>
              <a:rPr kumimoji="1" lang="ja-JP" altLang="en-US" dirty="0" err="1"/>
              <a:t>゜</a:t>
            </a:r>
            <a:r>
              <a:rPr kumimoji="1" lang="ja-JP" altLang="en-US" dirty="0"/>
              <a:t>目標です。</a:t>
            </a:r>
          </a:p>
          <a:p>
            <a:r>
              <a:rPr kumimoji="1" lang="ja-JP" altLang="en-US" dirty="0"/>
              <a:t>ペネアフクターとは恒久基金に</a:t>
            </a:r>
            <a:r>
              <a:rPr kumimoji="1" lang="en-US" altLang="ja-JP" dirty="0"/>
              <a:t>1000</a:t>
            </a:r>
            <a:r>
              <a:rPr kumimoji="1" lang="ja-JP" altLang="en-US" dirty="0"/>
              <a:t>ドル寄付されたロータリアンへの認証を現わしています。</a:t>
            </a:r>
          </a:p>
          <a:p>
            <a:r>
              <a:rPr kumimoji="1" lang="ja-JP" altLang="en-US" dirty="0"/>
              <a:t>よろしくお願い致します。</a:t>
            </a:r>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14</a:t>
            </a:fld>
            <a:endParaRPr lang="ja-JP" altLang="en-US"/>
          </a:p>
        </p:txBody>
      </p:sp>
    </p:spTree>
    <p:extLst>
      <p:ext uri="{BB962C8B-B14F-4D97-AF65-F5344CB8AC3E}">
        <p14:creationId xmlns:p14="http://schemas.microsoft.com/office/powerpoint/2010/main" val="213011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4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a:t>今年度の財団管理委員長はロン・バートン氏です。</a:t>
            </a:r>
          </a:p>
        </p:txBody>
      </p:sp>
      <p:sp>
        <p:nvSpPr>
          <p:cNvPr id="194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B3BC7B-A35F-492D-AAF0-6BEC64BCA7EA}" type="slidenum">
              <a:rPr lang="ja-JP" altLang="en-US"/>
              <a:pPr fontAlgn="base">
                <a:spcBef>
                  <a:spcPct val="0"/>
                </a:spcBef>
                <a:spcAft>
                  <a:spcPct val="0"/>
                </a:spcAft>
              </a:pPr>
              <a:t>15</a:t>
            </a:fld>
            <a:endParaRPr lang="ja-JP" altLang="en-US"/>
          </a:p>
        </p:txBody>
      </p:sp>
    </p:spTree>
    <p:extLst>
      <p:ext uri="{BB962C8B-B14F-4D97-AF65-F5344CB8AC3E}">
        <p14:creationId xmlns:p14="http://schemas.microsoft.com/office/powerpoint/2010/main" val="280020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5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a:t>この方は、</a:t>
            </a:r>
            <a:r>
              <a:rPr lang="en-US" altLang="ja-JP" dirty="0"/>
              <a:t>2013</a:t>
            </a:r>
            <a:r>
              <a:rPr lang="ja-JP" altLang="en-US" dirty="0"/>
              <a:t>－</a:t>
            </a:r>
            <a:r>
              <a:rPr lang="en-US" altLang="ja-JP" dirty="0"/>
              <a:t>14</a:t>
            </a:r>
            <a:r>
              <a:rPr lang="ja-JP" altLang="en-US" dirty="0"/>
              <a:t>年度の</a:t>
            </a:r>
            <a:r>
              <a:rPr lang="en-US" altLang="ja-JP" dirty="0"/>
              <a:t>RI</a:t>
            </a:r>
            <a:r>
              <a:rPr lang="ja-JP" altLang="en-US" dirty="0"/>
              <a:t>会長を務められた方です。私はこの方が会長の時に地区ガバナーを務めさせて頂きましたので、</a:t>
            </a:r>
          </a:p>
          <a:p>
            <a:pPr>
              <a:spcBef>
                <a:spcPct val="0"/>
              </a:spcBef>
            </a:pPr>
            <a:r>
              <a:rPr lang="ja-JP" altLang="en-US" dirty="0"/>
              <a:t>親近感を覚えております</a:t>
            </a:r>
          </a:p>
        </p:txBody>
      </p:sp>
      <p:sp>
        <p:nvSpPr>
          <p:cNvPr id="2150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A5D770-873A-454F-A409-5B3C000AD73E}" type="slidenum">
              <a:rPr lang="ja-JP" altLang="en-US"/>
              <a:pPr fontAlgn="base">
                <a:spcBef>
                  <a:spcPct val="0"/>
                </a:spcBef>
                <a:spcAft>
                  <a:spcPct val="0"/>
                </a:spcAft>
              </a:pPr>
              <a:t>16</a:t>
            </a:fld>
            <a:endParaRPr lang="ja-JP" altLang="en-US"/>
          </a:p>
        </p:txBody>
      </p:sp>
    </p:spTree>
    <p:extLst>
      <p:ext uri="{BB962C8B-B14F-4D97-AF65-F5344CB8AC3E}">
        <p14:creationId xmlns:p14="http://schemas.microsoft.com/office/powerpoint/2010/main" val="2793332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56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a:t>これは</a:t>
            </a:r>
            <a:r>
              <a:rPr lang="en-US" altLang="ja-JP" dirty="0"/>
              <a:t>2013</a:t>
            </a:r>
            <a:r>
              <a:rPr lang="ja-JP" altLang="en-US" dirty="0"/>
              <a:t>年</a:t>
            </a:r>
            <a:r>
              <a:rPr lang="en-US" altLang="ja-JP" dirty="0"/>
              <a:t>1</a:t>
            </a:r>
            <a:r>
              <a:rPr lang="ja-JP" altLang="en-US" dirty="0"/>
              <a:t>月の国際協議会の時の写真です。</a:t>
            </a:r>
          </a:p>
        </p:txBody>
      </p:sp>
      <p:sp>
        <p:nvSpPr>
          <p:cNvPr id="2560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163576-D569-4A11-865C-3027A9B74C83}" type="slidenum">
              <a:rPr lang="ja-JP" altLang="en-US"/>
              <a:pPr fontAlgn="base">
                <a:spcBef>
                  <a:spcPct val="0"/>
                </a:spcBef>
                <a:spcAft>
                  <a:spcPct val="0"/>
                </a:spcAft>
              </a:pPr>
              <a:t>17</a:t>
            </a:fld>
            <a:endParaRPr lang="ja-JP" altLang="en-US"/>
          </a:p>
        </p:txBody>
      </p:sp>
    </p:spTree>
    <p:extLst>
      <p:ext uri="{BB962C8B-B14F-4D97-AF65-F5344CB8AC3E}">
        <p14:creationId xmlns:p14="http://schemas.microsoft.com/office/powerpoint/2010/main" val="980739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ロン・バートン財団管理委員長は、次のような目標を掲げられましたので、お伝え致します。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18</a:t>
            </a:fld>
            <a:endParaRPr lang="ja-JP" altLang="en-US"/>
          </a:p>
        </p:txBody>
      </p:sp>
    </p:spTree>
    <p:extLst>
      <p:ext uri="{BB962C8B-B14F-4D97-AF65-F5344CB8AC3E}">
        <p14:creationId xmlns:p14="http://schemas.microsoft.com/office/powerpoint/2010/main" val="1759958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19</a:t>
            </a:fld>
            <a:endParaRPr lang="ja-JP" altLang="en-US"/>
          </a:p>
        </p:txBody>
      </p:sp>
    </p:spTree>
    <p:extLst>
      <p:ext uri="{BB962C8B-B14F-4D97-AF65-F5344CB8AC3E}">
        <p14:creationId xmlns:p14="http://schemas.microsoft.com/office/powerpoint/2010/main" val="149337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これは国際ロータリーの</a:t>
            </a:r>
            <a:r>
              <a:rPr kumimoji="1" lang="en-US" altLang="ja-JP" dirty="0"/>
              <a:t>HP</a:t>
            </a:r>
            <a:r>
              <a:rPr kumimoji="1" lang="ja-JP" altLang="en-US" dirty="0"/>
              <a:t>の初めに書かれている言葉です。ロータリー財団についてお話を始めるにあたって</a:t>
            </a:r>
          </a:p>
          <a:p>
            <a:r>
              <a:rPr kumimoji="1" lang="ja-JP" altLang="en-US" dirty="0"/>
              <a:t>ここに書かれていることを覚えておきたいと思います。（読み上げ）</a:t>
            </a:r>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2</a:t>
            </a:fld>
            <a:endParaRPr lang="ja-JP" altLang="en-US"/>
          </a:p>
        </p:txBody>
      </p:sp>
    </p:spTree>
    <p:extLst>
      <p:ext uri="{BB962C8B-B14F-4D97-AF65-F5344CB8AC3E}">
        <p14:creationId xmlns:p14="http://schemas.microsoft.com/office/powerpoint/2010/main" val="4036021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（読み上げの後）プロジェクトの持続可能性を追求して下さい。</a:t>
            </a:r>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20</a:t>
            </a:fld>
            <a:endParaRPr lang="ja-JP" altLang="en-US"/>
          </a:p>
        </p:txBody>
      </p:sp>
    </p:spTree>
    <p:extLst>
      <p:ext uri="{BB962C8B-B14F-4D97-AF65-F5344CB8AC3E}">
        <p14:creationId xmlns:p14="http://schemas.microsoft.com/office/powerpoint/2010/main" val="2320679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21</a:t>
            </a:fld>
            <a:endParaRPr lang="ja-JP" altLang="en-US"/>
          </a:p>
        </p:txBody>
      </p:sp>
    </p:spTree>
    <p:extLst>
      <p:ext uri="{BB962C8B-B14F-4D97-AF65-F5344CB8AC3E}">
        <p14:creationId xmlns:p14="http://schemas.microsoft.com/office/powerpoint/2010/main" val="283757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恒久基金は現在</a:t>
            </a:r>
            <a:r>
              <a:rPr kumimoji="1" lang="en-US" altLang="ja-JP" dirty="0"/>
              <a:t>11</a:t>
            </a:r>
            <a:r>
              <a:rPr kumimoji="1" lang="ja-JP" altLang="en-US" dirty="0"/>
              <a:t>億ドル強です。これを</a:t>
            </a:r>
            <a:r>
              <a:rPr kumimoji="1" lang="en-US" altLang="ja-JP" dirty="0"/>
              <a:t>2025</a:t>
            </a:r>
            <a:r>
              <a:rPr kumimoji="1" lang="ja-JP" altLang="en-US" dirty="0"/>
              <a:t>年までに</a:t>
            </a:r>
            <a:r>
              <a:rPr kumimoji="1" lang="en-US" altLang="ja-JP" dirty="0"/>
              <a:t>20</a:t>
            </a:r>
            <a:r>
              <a:rPr kumimoji="1" lang="ja-JP" altLang="en-US" dirty="0"/>
              <a:t>億</a:t>
            </a:r>
            <a:r>
              <a:rPr kumimoji="1" lang="en-US" altLang="ja-JP" dirty="0"/>
              <a:t>2500</a:t>
            </a:r>
            <a:r>
              <a:rPr kumimoji="1" lang="ja-JP" altLang="en-US" dirty="0"/>
              <a:t>万ドルにすることを目標に、ベネファクターを募りたいと思います。</a:t>
            </a:r>
          </a:p>
          <a:p>
            <a:r>
              <a:rPr kumimoji="1" lang="ja-JP" altLang="en-US" dirty="0"/>
              <a:t>恒久基金はロータリーの活動の基盤となります。チャリティーナビゲーターによる最高の格付けを持続するためにも必要です。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22</a:t>
            </a:fld>
            <a:endParaRPr lang="ja-JP" altLang="en-US"/>
          </a:p>
        </p:txBody>
      </p:sp>
    </p:spTree>
    <p:extLst>
      <p:ext uri="{BB962C8B-B14F-4D97-AF65-F5344CB8AC3E}">
        <p14:creationId xmlns:p14="http://schemas.microsoft.com/office/powerpoint/2010/main" val="671752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以上が今年度財団管理委員長の方針です。私からの報告を終わります。有難うございました。</a:t>
            </a:r>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23</a:t>
            </a:fld>
            <a:endParaRPr lang="ja-JP" altLang="en-US"/>
          </a:p>
        </p:txBody>
      </p:sp>
    </p:spTree>
    <p:extLst>
      <p:ext uri="{BB962C8B-B14F-4D97-AF65-F5344CB8AC3E}">
        <p14:creationId xmlns:p14="http://schemas.microsoft.com/office/powerpoint/2010/main" val="427322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（読み上げ）</a:t>
            </a:r>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3</a:t>
            </a:fld>
            <a:endParaRPr lang="ja-JP" altLang="en-US"/>
          </a:p>
        </p:txBody>
      </p:sp>
    </p:spTree>
    <p:extLst>
      <p:ext uri="{BB962C8B-B14F-4D97-AF65-F5344CB8AC3E}">
        <p14:creationId xmlns:p14="http://schemas.microsoft.com/office/powerpoint/2010/main" val="93810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effectLst/>
              </a:rPr>
              <a:t>これからお眼にかけるスライドのいくつかは宮里直前地区財団委員長から頂戴したものであることをお断りしておきます。</a:t>
            </a:r>
          </a:p>
          <a:p>
            <a:endParaRPr lang="ja-JP" altLang="en-US" sz="1400" dirty="0">
              <a:effectLst/>
            </a:endParaRPr>
          </a:p>
          <a:p>
            <a:r>
              <a:rPr lang="ja-JP" altLang="en-US" sz="1400" dirty="0">
                <a:effectLst/>
              </a:rPr>
              <a:t>ロータリーは、ポール・ハリスのビジョンによって始まりました。シカゴで弁護士として働いていたハリスは</a:t>
            </a:r>
            <a:r>
              <a:rPr lang="en-US" altLang="ja-JP" sz="1400" dirty="0">
                <a:effectLst/>
              </a:rPr>
              <a:t>1905</a:t>
            </a:r>
            <a:r>
              <a:rPr lang="ja-JP" altLang="en-US" sz="1400" dirty="0">
                <a:effectLst/>
              </a:rPr>
              <a:t>年に世界初のロータリークラブ（シカゴ・ロータリークラブ）を設立致しました。</a:t>
            </a:r>
          </a:p>
          <a:p>
            <a:r>
              <a:rPr lang="ja-JP" altLang="en-US" sz="1400" dirty="0">
                <a:effectLst/>
              </a:rPr>
              <a:t>以来</a:t>
            </a:r>
            <a:r>
              <a:rPr lang="en-US" altLang="ja-JP" sz="1400" dirty="0">
                <a:effectLst/>
              </a:rPr>
              <a:t>110</a:t>
            </a:r>
            <a:r>
              <a:rPr lang="ja-JP" altLang="en-US" sz="1400" dirty="0">
                <a:effectLst/>
              </a:rPr>
              <a:t>年以上にわたり、ロータリーの会員は世界が抱える数々の問題に取り組んできました。今やロータリークラブは、</a:t>
            </a:r>
            <a:r>
              <a:rPr lang="en-US" altLang="ja-JP" sz="1400" dirty="0">
                <a:effectLst/>
              </a:rPr>
              <a:t>120</a:t>
            </a:r>
            <a:r>
              <a:rPr lang="ja-JP" altLang="en-US" sz="1400" dirty="0">
                <a:effectLst/>
              </a:rPr>
              <a:t>万人の会員ネットワークを生かして世界レベルの活動を続けております。</a:t>
            </a:r>
          </a:p>
          <a:p>
            <a:endParaRPr lang="ja-JP" altLang="en-US" sz="1400" dirty="0">
              <a:effectLst/>
            </a:endParaRPr>
          </a:p>
          <a:p>
            <a:r>
              <a:rPr lang="ja-JP" altLang="en-US" sz="1400" dirty="0">
                <a:effectLst/>
              </a:rPr>
              <a:t>ロータリー設立の</a:t>
            </a:r>
            <a:r>
              <a:rPr lang="en-US" altLang="ja-JP" sz="1400" dirty="0">
                <a:effectLst/>
              </a:rPr>
              <a:t>12</a:t>
            </a:r>
            <a:r>
              <a:rPr lang="ja-JP" altLang="en-US" sz="1400" dirty="0">
                <a:effectLst/>
              </a:rPr>
              <a:t>年後　  </a:t>
            </a:r>
            <a:r>
              <a:rPr lang="en-US" altLang="ja-JP" sz="1400" dirty="0">
                <a:solidFill>
                  <a:srgbClr val="FF0000"/>
                </a:solidFill>
                <a:effectLst/>
              </a:rPr>
              <a:t>CHANGE</a:t>
            </a:r>
            <a:endParaRPr lang="ja-JP" altLang="en-US" sz="1400" dirty="0">
              <a:solidFill>
                <a:srgbClr val="FF0000"/>
              </a:solidFill>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4</a:t>
            </a:fld>
            <a:endParaRPr lang="ja-JP" altLang="en-US"/>
          </a:p>
        </p:txBody>
      </p:sp>
    </p:spTree>
    <p:extLst>
      <p:ext uri="{BB962C8B-B14F-4D97-AF65-F5344CB8AC3E}">
        <p14:creationId xmlns:p14="http://schemas.microsoft.com/office/powerpoint/2010/main" val="95970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1917</a:t>
            </a:r>
            <a:r>
              <a:rPr kumimoji="1" lang="ja-JP" altLang="en-US" sz="1100" dirty="0"/>
              <a:t>年にアーチ・クランフがアトランタの国際大会で「世界で良い事をしよう」と呼びかけ財団の前身である基金を提唱しました。</a:t>
            </a:r>
          </a:p>
          <a:p>
            <a:r>
              <a:rPr kumimoji="1" lang="ja-JP" altLang="en-US" sz="1100" dirty="0"/>
              <a:t>この基金設立にはもう一つの目的がありました。万一のことが起こった時に備えておく、国際ロータリーの後ろ盾という意味もあり、基金設立はロータリーを不滅にする手段とも考えられていました。</a:t>
            </a:r>
          </a:p>
          <a:p>
            <a:r>
              <a:rPr kumimoji="1" lang="ja-JP" altLang="en-US" sz="1100" dirty="0"/>
              <a:t>実際に第一次世界大戦の始まる</a:t>
            </a:r>
            <a:r>
              <a:rPr kumimoji="1" lang="en-US" altLang="ja-JP" sz="1100" dirty="0"/>
              <a:t>1914</a:t>
            </a:r>
            <a:r>
              <a:rPr kumimoji="1" lang="ja-JP" altLang="en-US" sz="1100" dirty="0"/>
              <a:t>年に国際ロータリー連合会は破綻状態で、１回限りの寄付で何とか乗り越えたという経験がありました。</a:t>
            </a:r>
          </a:p>
          <a:p>
            <a:endParaRPr kumimoji="1" lang="ja-JP" altLang="en-US" dirty="0"/>
          </a:p>
          <a:p>
            <a:r>
              <a:rPr kumimoji="1" lang="ja-JP" altLang="en-US" dirty="0"/>
              <a:t>しかしながら、</a:t>
            </a:r>
            <a:r>
              <a:rPr kumimoji="1" lang="en-US" altLang="ja-JP" dirty="0"/>
              <a:t>1928</a:t>
            </a:r>
            <a:r>
              <a:rPr kumimoji="1" lang="ja-JP" altLang="en-US" dirty="0"/>
              <a:t>年国際ロータリー連合会基金はロータリー財団として正式に命名され、</a:t>
            </a:r>
            <a:r>
              <a:rPr kumimoji="1" lang="en-US" altLang="ja-JP" dirty="0"/>
              <a:t>1947</a:t>
            </a:r>
            <a:r>
              <a:rPr kumimoji="1" lang="ja-JP" altLang="en-US" dirty="0"/>
              <a:t>年を契機に発展の一途をたどります。</a:t>
            </a:r>
          </a:p>
        </p:txBody>
      </p:sp>
    </p:spTree>
    <p:extLst>
      <p:ext uri="{BB962C8B-B14F-4D97-AF65-F5344CB8AC3E}">
        <p14:creationId xmlns:p14="http://schemas.microsoft.com/office/powerpoint/2010/main" val="5853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1947</a:t>
            </a:r>
            <a:r>
              <a:rPr kumimoji="1" lang="ja-JP" altLang="en-US" sz="1100" dirty="0"/>
              <a:t>年長年病に苦しんでいたポール・ハリスが亡くなりました。　ポール・ハリスの死を悼んで世界各地から</a:t>
            </a:r>
            <a:r>
              <a:rPr kumimoji="1" lang="en-US" altLang="ja-JP" sz="1100" dirty="0"/>
              <a:t>130</a:t>
            </a:r>
            <a:r>
              <a:rPr kumimoji="1" lang="ja-JP" altLang="en-US" sz="1100" dirty="0"/>
              <a:t>万ドルの寄付が財団に寄せられました。</a:t>
            </a:r>
            <a:endParaRPr kumimoji="1" lang="en-US" altLang="ja-JP" sz="1100" dirty="0"/>
          </a:p>
          <a:p>
            <a:r>
              <a:rPr kumimoji="1" lang="en-US" altLang="ja-JP" sz="1100" dirty="0"/>
              <a:t>1951</a:t>
            </a:r>
            <a:r>
              <a:rPr kumimoji="1" lang="ja-JP" altLang="en-US" sz="1100" dirty="0"/>
              <a:t>年クランフは</a:t>
            </a:r>
            <a:r>
              <a:rPr kumimoji="1" lang="en-US" altLang="ja-JP" sz="1100" dirty="0"/>
              <a:t>82</a:t>
            </a:r>
            <a:r>
              <a:rPr kumimoji="1" lang="ja-JP" altLang="en-US" sz="1100" dirty="0"/>
              <a:t>歳でこの世を去りますが、このとき彼が心血を注いで育てた財団の基金は</a:t>
            </a:r>
            <a:r>
              <a:rPr kumimoji="1" lang="en-US" altLang="ja-JP" sz="1100" dirty="0"/>
              <a:t>300</a:t>
            </a:r>
            <a:r>
              <a:rPr kumimoji="1" lang="ja-JP" altLang="en-US" sz="1100" dirty="0"/>
              <a:t>万ドルに達しておりました。</a:t>
            </a:r>
            <a:endParaRPr kumimoji="1" lang="en-US" altLang="ja-JP" sz="1100" dirty="0"/>
          </a:p>
          <a:p>
            <a:endParaRPr kumimoji="1" lang="ja-JP" altLang="en-US" sz="1100" dirty="0"/>
          </a:p>
          <a:p>
            <a:r>
              <a:rPr kumimoji="1" lang="ja-JP" altLang="en-US" sz="1100" dirty="0"/>
              <a:t>ロータリーの国際奉仕のはじまりは、ポール・ハリス存命中の</a:t>
            </a:r>
            <a:r>
              <a:rPr kumimoji="1" lang="en-US" altLang="ja-JP" sz="1100" dirty="0"/>
              <a:t>1945</a:t>
            </a:r>
            <a:r>
              <a:rPr kumimoji="1" lang="ja-JP" altLang="en-US" sz="1100" dirty="0"/>
              <a:t>年</a:t>
            </a:r>
            <a:r>
              <a:rPr kumimoji="1" lang="en-US" altLang="ja-JP" sz="1100" dirty="0"/>
              <a:t> </a:t>
            </a:r>
            <a:r>
              <a:rPr kumimoji="1" lang="ja-JP" altLang="en-US" sz="1100" dirty="0"/>
              <a:t>国際連合設立のためのサンフランシスコ会議にロータリアンが招致されたことから始まりました。</a:t>
            </a:r>
          </a:p>
          <a:p>
            <a:r>
              <a:rPr kumimoji="1" lang="ja-JP" altLang="en-US" sz="1100" dirty="0"/>
              <a:t>（国際連合が国際間の平和と安全、国際協力を目指して設立されましたが、それまでロータリーは社会奉仕・職業奉仕・親睦を中心として成長しており、果たして異なる国の人々の相互理解を推進できるのか</a:t>
            </a:r>
            <a:r>
              <a:rPr kumimoji="1" lang="en-US" altLang="ja-JP" sz="1100" dirty="0"/>
              <a:t>?</a:t>
            </a:r>
            <a:r>
              <a:rPr kumimoji="1" lang="ja-JP" altLang="en-US" sz="1100" dirty="0"/>
              <a:t>　と国際奉仕には躊躇していました）</a:t>
            </a:r>
          </a:p>
          <a:p>
            <a:r>
              <a:rPr kumimoji="1" lang="ja-JP" altLang="en-US" sz="1100" dirty="0"/>
              <a:t>しかしこれを契機にロータリーの国際奉仕活動は次第に活発になって行きます。</a:t>
            </a:r>
          </a:p>
          <a:p>
            <a:r>
              <a:rPr kumimoji="1" lang="en-US" altLang="ja-JP" sz="1100" dirty="0"/>
              <a:t>1947</a:t>
            </a:r>
            <a:r>
              <a:rPr kumimoji="1" lang="ja-JP" altLang="en-US" sz="1100" dirty="0"/>
              <a:t>年には初の奨学金制度が導入されました。</a:t>
            </a:r>
            <a:endParaRPr kumimoji="1" lang="en-US" altLang="ja-JP" sz="1100" dirty="0"/>
          </a:p>
          <a:p>
            <a:endParaRPr kumimoji="1" lang="ja-JP" altLang="en-US" sz="1100" dirty="0"/>
          </a:p>
          <a:p>
            <a:r>
              <a:rPr kumimoji="1" lang="en-US" altLang="ja-JP" sz="1100" dirty="0"/>
              <a:t>1951</a:t>
            </a:r>
            <a:r>
              <a:rPr kumimoji="1" lang="ja-JP" altLang="en-US" sz="1100" dirty="0"/>
              <a:t>年　緒方貞子氏は日本人二人目の財団奨学生として派遣されています。</a:t>
            </a:r>
            <a:endParaRPr kumimoji="1" lang="en-US" altLang="ja-JP" sz="1100" dirty="0"/>
          </a:p>
          <a:p>
            <a:endParaRPr kumimoji="1" lang="ja-JP" altLang="en-US" sz="1100" dirty="0"/>
          </a:p>
          <a:p>
            <a:r>
              <a:rPr kumimoji="1" lang="en-US" altLang="ja-JP" sz="1100" dirty="0"/>
              <a:t>1963</a:t>
            </a:r>
            <a:r>
              <a:rPr kumimoji="1" lang="ja-JP" altLang="en-US" sz="1100" dirty="0"/>
              <a:t>年 </a:t>
            </a:r>
            <a:r>
              <a:rPr kumimoji="1" lang="en-US" altLang="ja-JP" sz="1100" dirty="0"/>
              <a:t>RI</a:t>
            </a:r>
            <a:r>
              <a:rPr kumimoji="1" lang="ja-JP" altLang="en-US" sz="1100" dirty="0"/>
              <a:t>会長 カール・ミラーは国際理解と親善を育むべき</a:t>
            </a:r>
            <a:r>
              <a:rPr kumimoji="1" lang="en-US" altLang="ja-JP" sz="1100" dirty="0"/>
              <a:t>272</a:t>
            </a:r>
            <a:r>
              <a:rPr kumimoji="1" lang="ja-JP" altLang="en-US" sz="1100" dirty="0"/>
              <a:t>地区を別の国と縁組させ文化や慣習を学ぶことを奨励し、国際奉仕を促進しました。　</a:t>
            </a:r>
          </a:p>
          <a:p>
            <a:r>
              <a:rPr kumimoji="1" lang="ja-JP" altLang="en-US" sz="1100" dirty="0"/>
              <a:t>この「組み合わせ地区」が契機となりロータリアンが共同プロジェクトに取り組み始め、財団は様々な補助金モデルを提供し始めました。　</a:t>
            </a:r>
            <a:endParaRPr kumimoji="1" lang="en-US" altLang="ja-JP" sz="1100" dirty="0"/>
          </a:p>
          <a:p>
            <a:r>
              <a:rPr kumimoji="1" lang="ja-JP" altLang="en-US" sz="1100" dirty="0"/>
              <a:t>そして</a:t>
            </a:r>
            <a:r>
              <a:rPr kumimoji="1" lang="en-US" altLang="ja-JP" sz="1100" dirty="0"/>
              <a:t>2012</a:t>
            </a:r>
            <a:r>
              <a:rPr kumimoji="1" lang="ja-JP" altLang="en-US" sz="1100" dirty="0"/>
              <a:t>－</a:t>
            </a:r>
            <a:r>
              <a:rPr kumimoji="1" lang="en-US" altLang="ja-JP" sz="1100" dirty="0"/>
              <a:t>13</a:t>
            </a:r>
            <a:r>
              <a:rPr kumimoji="1" lang="ja-JP" altLang="en-US" sz="1100" dirty="0"/>
              <a:t>年度までにマッチンググラント：</a:t>
            </a:r>
            <a:r>
              <a:rPr kumimoji="1" lang="en-US" altLang="ja-JP" sz="1100" dirty="0"/>
              <a:t>200</a:t>
            </a:r>
            <a:r>
              <a:rPr kumimoji="1" lang="ja-JP" altLang="en-US" sz="1100" dirty="0"/>
              <a:t>カ国以上 </a:t>
            </a:r>
            <a:r>
              <a:rPr kumimoji="1" lang="en-US" altLang="ja-JP" sz="1100" dirty="0"/>
              <a:t>37,000</a:t>
            </a:r>
            <a:r>
              <a:rPr kumimoji="1" lang="ja-JP" altLang="en-US" sz="1100" dirty="0"/>
              <a:t>件　</a:t>
            </a:r>
          </a:p>
          <a:p>
            <a:r>
              <a:rPr kumimoji="1" lang="en-US" altLang="ja-JP" sz="1100" dirty="0"/>
              <a:t>GSE</a:t>
            </a:r>
            <a:r>
              <a:rPr kumimoji="1" lang="ja-JP" altLang="en-US" sz="1100" dirty="0"/>
              <a:t>：</a:t>
            </a:r>
            <a:r>
              <a:rPr kumimoji="1" lang="en-US" altLang="ja-JP" sz="1100" dirty="0"/>
              <a:t>106</a:t>
            </a:r>
            <a:r>
              <a:rPr kumimoji="1" lang="ja-JP" altLang="en-US" sz="1100" dirty="0"/>
              <a:t>カ国 </a:t>
            </a:r>
            <a:r>
              <a:rPr kumimoji="1" lang="en-US" altLang="ja-JP" sz="1100" dirty="0"/>
              <a:t>15,380</a:t>
            </a:r>
            <a:r>
              <a:rPr kumimoji="1" lang="ja-JP" altLang="en-US" sz="1100" dirty="0"/>
              <a:t>チーム（</a:t>
            </a:r>
            <a:r>
              <a:rPr kumimoji="1" lang="en-US" altLang="ja-JP" sz="1100" dirty="0"/>
              <a:t>72,600</a:t>
            </a:r>
            <a:r>
              <a:rPr kumimoji="1" lang="ja-JP" altLang="en-US" sz="1100" dirty="0"/>
              <a:t>名）という成果を上げました。</a:t>
            </a:r>
          </a:p>
          <a:p>
            <a:endParaRPr kumimoji="1" lang="ja-JP" altLang="en-US" sz="1100" dirty="0"/>
          </a:p>
          <a:p>
            <a:r>
              <a:rPr kumimoji="1" lang="en-US" altLang="ja-JP" sz="1100" dirty="0"/>
              <a:t>1978</a:t>
            </a:r>
            <a:r>
              <a:rPr kumimoji="1" lang="ja-JP" altLang="en-US" sz="1100" dirty="0"/>
              <a:t>年</a:t>
            </a:r>
            <a:r>
              <a:rPr kumimoji="1" lang="en-US" altLang="ja-JP" sz="1100" dirty="0"/>
              <a:t>3H</a:t>
            </a:r>
            <a:r>
              <a:rPr kumimoji="1" lang="ja-JP" altLang="en-US" sz="1100" dirty="0"/>
              <a:t>補助金が始まり、</a:t>
            </a:r>
            <a:r>
              <a:rPr kumimoji="1" lang="en-US" altLang="ja-JP" sz="1100" dirty="0"/>
              <a:t>1979</a:t>
            </a:r>
            <a:r>
              <a:rPr kumimoji="1" lang="ja-JP" altLang="en-US" sz="1100" dirty="0"/>
              <a:t>年にはこの補助金を利用してフィリピンで</a:t>
            </a:r>
            <a:r>
              <a:rPr kumimoji="1" lang="en-US" altLang="ja-JP" sz="1100" dirty="0"/>
              <a:t>600</a:t>
            </a:r>
            <a:r>
              <a:rPr kumimoji="1" lang="ja-JP" altLang="en-US" sz="1100" dirty="0"/>
              <a:t>万人の子供たちにポリオ生ワクチンの投与を行いました。</a:t>
            </a:r>
          </a:p>
          <a:p>
            <a:r>
              <a:rPr kumimoji="1" lang="en-US" altLang="ja-JP" sz="1100" dirty="0"/>
              <a:t>2002</a:t>
            </a:r>
            <a:r>
              <a:rPr kumimoji="1" lang="ja-JP" altLang="en-US" sz="1100" dirty="0"/>
              <a:t>年にはロータリー平和フェロー奨学金が始められました。</a:t>
            </a:r>
          </a:p>
          <a:p>
            <a:r>
              <a:rPr kumimoji="1" lang="ja-JP" altLang="en-US" sz="1100" dirty="0"/>
              <a:t>そして</a:t>
            </a:r>
            <a:r>
              <a:rPr kumimoji="1" lang="en-US" altLang="ja-JP" sz="1100" dirty="0"/>
              <a:t>2013</a:t>
            </a:r>
            <a:r>
              <a:rPr kumimoji="1" lang="ja-JP" altLang="en-US" sz="1100" dirty="0"/>
              <a:t>年から新しい補助金モデル　未来の夢計画が始まり現在に至っております。</a:t>
            </a:r>
          </a:p>
          <a:p>
            <a:endParaRPr kumimoji="1" lang="ja-JP" altLang="en-US" sz="1100" dirty="0"/>
          </a:p>
          <a:p>
            <a:r>
              <a:rPr kumimoji="1" lang="ja-JP" altLang="en-US" sz="1100" dirty="0"/>
              <a:t>このようにロータリー財団は年月の経過とともに、大きく成長致しました。この成長を支えたのは言うまでもなくロータリアンの寄付金であります。</a:t>
            </a:r>
          </a:p>
          <a:p>
            <a:endParaRPr kumimoji="1" lang="ja-JP" altLang="en-US" dirty="0"/>
          </a:p>
        </p:txBody>
      </p:sp>
    </p:spTree>
    <p:extLst>
      <p:ext uri="{BB962C8B-B14F-4D97-AF65-F5344CB8AC3E}">
        <p14:creationId xmlns:p14="http://schemas.microsoft.com/office/powerpoint/2010/main" val="281043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財団のプログラムはポリオ撲滅活動とロータリー平和センター事業、そして補助金プログラムの</a:t>
            </a:r>
            <a:r>
              <a:rPr kumimoji="1" lang="en-US" altLang="ja-JP" dirty="0"/>
              <a:t>3</a:t>
            </a:r>
            <a:r>
              <a:rPr kumimoji="1" lang="ja-JP" altLang="en-US" dirty="0"/>
              <a:t>つがあります。</a:t>
            </a:r>
          </a:p>
          <a:p>
            <a:r>
              <a:rPr kumimoji="1" lang="ja-JP" altLang="en-US" dirty="0"/>
              <a:t>ポリオにつきましては、今日のセミナーの後半で詳しくお話致します。</a:t>
            </a:r>
          </a:p>
        </p:txBody>
      </p:sp>
    </p:spTree>
    <p:extLst>
      <p:ext uri="{BB962C8B-B14F-4D97-AF65-F5344CB8AC3E}">
        <p14:creationId xmlns:p14="http://schemas.microsoft.com/office/powerpoint/2010/main" val="879915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sz="1100" dirty="0"/>
              <a:t>ロータリー平和センタープログラムは</a:t>
            </a:r>
            <a:r>
              <a:rPr lang="en-US" altLang="ja-JP" sz="1100" dirty="0"/>
              <a:t>2002</a:t>
            </a:r>
            <a:r>
              <a:rPr lang="ja-JP" altLang="en-US" sz="1100" dirty="0"/>
              <a:t>年に開始されました。</a:t>
            </a: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sz="1100" dirty="0"/>
              <a:t>ロータリー財団は、生涯、仕事や奉仕活動を通じて国内外での協力、平和、紛争解決を推進するリーダーを育成するプログラムを活用しています。</a:t>
            </a: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sz="1100" dirty="0"/>
              <a:t>それが平和フェローシップという奨学金であり、平和フェローに支給</a:t>
            </a:r>
            <a:r>
              <a:rPr lang="ja-JP" altLang="en-US" sz="1100"/>
              <a:t>されます。詳細は奨学金小員会からのご報告をお聞き下さい。</a:t>
            </a:r>
            <a:endParaRPr lang="ja-JP" altLang="en-US" sz="1100" dirty="0"/>
          </a:p>
        </p:txBody>
      </p:sp>
    </p:spTree>
    <p:extLst>
      <p:ext uri="{BB962C8B-B14F-4D97-AF65-F5344CB8AC3E}">
        <p14:creationId xmlns:p14="http://schemas.microsoft.com/office/powerpoint/2010/main" val="336737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ロータリー財団は年間約</a:t>
            </a:r>
            <a:r>
              <a:rPr kumimoji="1" lang="en-US" altLang="ja-JP" dirty="0"/>
              <a:t>100</a:t>
            </a:r>
            <a:r>
              <a:rPr kumimoji="1" lang="ja-JP" altLang="en-US" dirty="0"/>
              <a:t>万ドルを補助金として拠出しています。</a:t>
            </a:r>
          </a:p>
          <a:p>
            <a:endParaRPr kumimoji="1" lang="ja-JP" altLang="en-US" dirty="0"/>
          </a:p>
          <a:p>
            <a:r>
              <a:rPr kumimoji="1" lang="ja-JP" altLang="en-US" dirty="0"/>
              <a:t>現在の補助金モデルは</a:t>
            </a:r>
            <a:r>
              <a:rPr kumimoji="1" lang="en-US" altLang="ja-JP" dirty="0"/>
              <a:t>2013</a:t>
            </a:r>
            <a:r>
              <a:rPr kumimoji="1" lang="ja-JP" altLang="en-US" dirty="0"/>
              <a:t>～</a:t>
            </a:r>
            <a:r>
              <a:rPr kumimoji="1" lang="en-US" altLang="ja-JP" dirty="0"/>
              <a:t>14</a:t>
            </a:r>
            <a:r>
              <a:rPr kumimoji="1" lang="ja-JP" altLang="en-US" dirty="0"/>
              <a:t>年度から未来の夢計画として開始されました。</a:t>
            </a:r>
          </a:p>
          <a:p>
            <a:r>
              <a:rPr kumimoji="1" lang="ja-JP" altLang="en-US" dirty="0"/>
              <a:t>皆様良くご承知のように補助金には地区補助金、グローバル補助金の二つがあります。</a:t>
            </a:r>
          </a:p>
          <a:p>
            <a:r>
              <a:rPr kumimoji="1" lang="ja-JP" altLang="en-US" dirty="0"/>
              <a:t>私たちはいずれも人道奉仕、奨学金、職業研修などの事業に利用することが出来ます。</a:t>
            </a:r>
          </a:p>
          <a:p>
            <a:r>
              <a:rPr kumimoji="1" lang="ja-JP" altLang="en-US" dirty="0"/>
              <a:t>それぞれの詳細については、のちほど補助金小委員会から報告されますので省略致します。</a:t>
            </a:r>
          </a:p>
          <a:p>
            <a:endParaRPr kumimoji="1" lang="ja-JP" altLang="en-US" dirty="0"/>
          </a:p>
        </p:txBody>
      </p:sp>
    </p:spTree>
    <p:extLst>
      <p:ext uri="{BB962C8B-B14F-4D97-AF65-F5344CB8AC3E}">
        <p14:creationId xmlns:p14="http://schemas.microsoft.com/office/powerpoint/2010/main" val="384861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マスター字幕の書式設定</a:t>
            </a:r>
            <a:endParaRPr lang="en-US" dirty="0"/>
          </a:p>
        </p:txBody>
      </p:sp>
      <p:sp>
        <p:nvSpPr>
          <p:cNvPr id="4" name="Date Placeholder 3">
            <a:extLst>
              <a:ext uri="{FF2B5EF4-FFF2-40B4-BE49-F238E27FC236}">
                <a16:creationId xmlns:a16="http://schemas.microsoft.com/office/drawing/2014/main" id="{82B75380-790E-45B5-802D-27A130591995}"/>
              </a:ext>
            </a:extLst>
          </p:cNvPr>
          <p:cNvSpPr>
            <a:spLocks noGrp="1"/>
          </p:cNvSpPr>
          <p:nvPr>
            <p:ph type="dt" sz="half" idx="10"/>
          </p:nvPr>
        </p:nvSpPr>
        <p:spPr/>
        <p:txBody>
          <a:bodyPr/>
          <a:lstStyle>
            <a:lvl1pPr>
              <a:defRPr/>
            </a:lvl1pPr>
          </a:lstStyle>
          <a:p>
            <a:pPr>
              <a:defRPr/>
            </a:pPr>
            <a:fld id="{EC02CE3B-A332-4F29-BA04-A58CD764CD49}" type="datetimeFigureOut">
              <a:rPr lang="ja-JP" altLang="en-US"/>
              <a:pPr>
                <a:defRPr/>
              </a:pPr>
              <a:t>2018/8/28</a:t>
            </a:fld>
            <a:endParaRPr lang="ja-JP" altLang="en-US"/>
          </a:p>
        </p:txBody>
      </p:sp>
      <p:sp>
        <p:nvSpPr>
          <p:cNvPr id="5" name="Footer Placeholder 4">
            <a:extLst>
              <a:ext uri="{FF2B5EF4-FFF2-40B4-BE49-F238E27FC236}">
                <a16:creationId xmlns:a16="http://schemas.microsoft.com/office/drawing/2014/main" id="{28AE4A42-670A-431A-B782-F82F860D9B2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5A765B5-2AE0-4631-988B-B0AAEEB677F1}"/>
              </a:ext>
            </a:extLst>
          </p:cNvPr>
          <p:cNvSpPr>
            <a:spLocks noGrp="1"/>
          </p:cNvSpPr>
          <p:nvPr>
            <p:ph type="sldNum" sz="quarter" idx="12"/>
          </p:nvPr>
        </p:nvSpPr>
        <p:spPr/>
        <p:txBody>
          <a:bodyPr/>
          <a:lstStyle>
            <a:lvl1pPr>
              <a:defRPr/>
            </a:lvl1pPr>
          </a:lstStyle>
          <a:p>
            <a:pPr>
              <a:defRPr/>
            </a:pPr>
            <a:fld id="{AD30E900-8257-41A7-B4B9-0CEA18D4799D}" type="slidenum">
              <a:rPr lang="ja-JP" altLang="en-US"/>
              <a:pPr>
                <a:defRPr/>
              </a:pPr>
              <a:t>‹#›</a:t>
            </a:fld>
            <a:endParaRPr lang="ja-JP" altLang="en-US"/>
          </a:p>
        </p:txBody>
      </p:sp>
    </p:spTree>
    <p:extLst>
      <p:ext uri="{BB962C8B-B14F-4D97-AF65-F5344CB8AC3E}">
        <p14:creationId xmlns:p14="http://schemas.microsoft.com/office/powerpoint/2010/main" val="34309252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C2C05E4-4197-4CE6-8481-AE9E2F5009A2}"/>
              </a:ext>
            </a:extLst>
          </p:cNvPr>
          <p:cNvSpPr>
            <a:spLocks noGrp="1"/>
          </p:cNvSpPr>
          <p:nvPr>
            <p:ph type="dt" sz="half" idx="10"/>
          </p:nvPr>
        </p:nvSpPr>
        <p:spPr/>
        <p:txBody>
          <a:bodyPr/>
          <a:lstStyle>
            <a:lvl1pPr>
              <a:defRPr/>
            </a:lvl1pPr>
          </a:lstStyle>
          <a:p>
            <a:pPr>
              <a:defRPr/>
            </a:pPr>
            <a:fld id="{22F0440E-5CA2-44A6-A862-08C619891C44}" type="datetimeFigureOut">
              <a:rPr lang="ja-JP" altLang="en-US"/>
              <a:pPr>
                <a:defRPr/>
              </a:pPr>
              <a:t>2018/8/28</a:t>
            </a:fld>
            <a:endParaRPr lang="ja-JP" altLang="en-US"/>
          </a:p>
        </p:txBody>
      </p:sp>
      <p:sp>
        <p:nvSpPr>
          <p:cNvPr id="5" name="Footer Placeholder 4">
            <a:extLst>
              <a:ext uri="{FF2B5EF4-FFF2-40B4-BE49-F238E27FC236}">
                <a16:creationId xmlns:a16="http://schemas.microsoft.com/office/drawing/2014/main" id="{333F2427-9C0C-43DF-A394-C1E2C6FA0344}"/>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79AEB4EE-FBBC-45CF-BC8D-EB815FA5603E}"/>
              </a:ext>
            </a:extLst>
          </p:cNvPr>
          <p:cNvSpPr>
            <a:spLocks noGrp="1"/>
          </p:cNvSpPr>
          <p:nvPr>
            <p:ph type="sldNum" sz="quarter" idx="12"/>
          </p:nvPr>
        </p:nvSpPr>
        <p:spPr/>
        <p:txBody>
          <a:bodyPr/>
          <a:lstStyle>
            <a:lvl1pPr>
              <a:defRPr/>
            </a:lvl1pPr>
          </a:lstStyle>
          <a:p>
            <a:pPr>
              <a:defRPr/>
            </a:pPr>
            <a:fld id="{34E37837-45B1-4D3F-B7B3-F2598BCEABC1}" type="slidenum">
              <a:rPr lang="ja-JP" altLang="en-US"/>
              <a:pPr>
                <a:defRPr/>
              </a:pPr>
              <a:t>‹#›</a:t>
            </a:fld>
            <a:endParaRPr lang="ja-JP" altLang="en-US"/>
          </a:p>
        </p:txBody>
      </p:sp>
    </p:spTree>
    <p:extLst>
      <p:ext uri="{BB962C8B-B14F-4D97-AF65-F5344CB8AC3E}">
        <p14:creationId xmlns:p14="http://schemas.microsoft.com/office/powerpoint/2010/main" val="3828720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71767E3-7727-4ABE-8A0D-0829BDFBC3AD}"/>
              </a:ext>
            </a:extLst>
          </p:cNvPr>
          <p:cNvSpPr>
            <a:spLocks noGrp="1"/>
          </p:cNvSpPr>
          <p:nvPr>
            <p:ph type="dt" sz="half" idx="10"/>
          </p:nvPr>
        </p:nvSpPr>
        <p:spPr/>
        <p:txBody>
          <a:bodyPr/>
          <a:lstStyle>
            <a:lvl1pPr>
              <a:defRPr/>
            </a:lvl1pPr>
          </a:lstStyle>
          <a:p>
            <a:pPr>
              <a:defRPr/>
            </a:pPr>
            <a:fld id="{59911089-B018-4708-9D19-504C434B492E}" type="datetimeFigureOut">
              <a:rPr lang="ja-JP" altLang="en-US"/>
              <a:pPr>
                <a:defRPr/>
              </a:pPr>
              <a:t>2018/8/28</a:t>
            </a:fld>
            <a:endParaRPr lang="ja-JP" altLang="en-US"/>
          </a:p>
        </p:txBody>
      </p:sp>
      <p:sp>
        <p:nvSpPr>
          <p:cNvPr id="5" name="Footer Placeholder 4">
            <a:extLst>
              <a:ext uri="{FF2B5EF4-FFF2-40B4-BE49-F238E27FC236}">
                <a16:creationId xmlns:a16="http://schemas.microsoft.com/office/drawing/2014/main" id="{9B44B721-67FB-4667-9598-93AB778639E5}"/>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3A12053E-0EBF-462E-9AAC-5DD89B062EC0}"/>
              </a:ext>
            </a:extLst>
          </p:cNvPr>
          <p:cNvSpPr>
            <a:spLocks noGrp="1"/>
          </p:cNvSpPr>
          <p:nvPr>
            <p:ph type="sldNum" sz="quarter" idx="12"/>
          </p:nvPr>
        </p:nvSpPr>
        <p:spPr/>
        <p:txBody>
          <a:bodyPr/>
          <a:lstStyle>
            <a:lvl1pPr>
              <a:defRPr/>
            </a:lvl1pPr>
          </a:lstStyle>
          <a:p>
            <a:pPr>
              <a:defRPr/>
            </a:pPr>
            <a:fld id="{406AB101-EF21-442F-B274-93E44E1EA345}" type="slidenum">
              <a:rPr lang="ja-JP" altLang="en-US"/>
              <a:pPr>
                <a:defRPr/>
              </a:pPr>
              <a:t>‹#›</a:t>
            </a:fld>
            <a:endParaRPr lang="ja-JP" altLang="en-US"/>
          </a:p>
        </p:txBody>
      </p:sp>
    </p:spTree>
    <p:extLst>
      <p:ext uri="{BB962C8B-B14F-4D97-AF65-F5344CB8AC3E}">
        <p14:creationId xmlns:p14="http://schemas.microsoft.com/office/powerpoint/2010/main" val="377244879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2969" y="2268141"/>
            <a:ext cx="7358063"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216995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138B31A-9B8A-473C-902B-9A8EDCD4744A}"/>
              </a:ext>
            </a:extLst>
          </p:cNvPr>
          <p:cNvSpPr>
            <a:spLocks noGrp="1"/>
          </p:cNvSpPr>
          <p:nvPr>
            <p:ph type="dt" sz="half" idx="10"/>
          </p:nvPr>
        </p:nvSpPr>
        <p:spPr/>
        <p:txBody>
          <a:bodyPr/>
          <a:lstStyle>
            <a:lvl1pPr>
              <a:defRPr/>
            </a:lvl1pPr>
          </a:lstStyle>
          <a:p>
            <a:pPr>
              <a:defRPr/>
            </a:pPr>
            <a:fld id="{D357B4FB-289E-4561-BCF8-9AFFABC2A37B}" type="datetimeFigureOut">
              <a:rPr lang="ja-JP" altLang="en-US"/>
              <a:pPr>
                <a:defRPr/>
              </a:pPr>
              <a:t>2018/8/28</a:t>
            </a:fld>
            <a:endParaRPr lang="ja-JP" altLang="en-US"/>
          </a:p>
        </p:txBody>
      </p:sp>
      <p:sp>
        <p:nvSpPr>
          <p:cNvPr id="5" name="Footer Placeholder 4">
            <a:extLst>
              <a:ext uri="{FF2B5EF4-FFF2-40B4-BE49-F238E27FC236}">
                <a16:creationId xmlns:a16="http://schemas.microsoft.com/office/drawing/2014/main" id="{C8C54790-2B04-49B4-9D9D-53B1E7D8226F}"/>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D662225-1665-448A-96C8-66F517D24E71}"/>
              </a:ext>
            </a:extLst>
          </p:cNvPr>
          <p:cNvSpPr>
            <a:spLocks noGrp="1"/>
          </p:cNvSpPr>
          <p:nvPr>
            <p:ph type="sldNum" sz="quarter" idx="12"/>
          </p:nvPr>
        </p:nvSpPr>
        <p:spPr/>
        <p:txBody>
          <a:bodyPr/>
          <a:lstStyle>
            <a:lvl1pPr>
              <a:defRPr/>
            </a:lvl1pPr>
          </a:lstStyle>
          <a:p>
            <a:pPr>
              <a:defRPr/>
            </a:pPr>
            <a:fld id="{C8B250DC-0D96-42A7-AAB4-C4E8AA32856D}" type="slidenum">
              <a:rPr lang="ja-JP" altLang="en-US"/>
              <a:pPr>
                <a:defRPr/>
              </a:pPr>
              <a:t>‹#›</a:t>
            </a:fld>
            <a:endParaRPr lang="ja-JP" altLang="en-US"/>
          </a:p>
        </p:txBody>
      </p:sp>
    </p:spTree>
    <p:extLst>
      <p:ext uri="{BB962C8B-B14F-4D97-AF65-F5344CB8AC3E}">
        <p14:creationId xmlns:p14="http://schemas.microsoft.com/office/powerpoint/2010/main" val="27126237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81EB37D1-2B07-43C0-9464-ECA47F4CE7BC}"/>
              </a:ext>
            </a:extLst>
          </p:cNvPr>
          <p:cNvSpPr>
            <a:spLocks noGrp="1"/>
          </p:cNvSpPr>
          <p:nvPr>
            <p:ph type="dt" sz="half" idx="10"/>
          </p:nvPr>
        </p:nvSpPr>
        <p:spPr/>
        <p:txBody>
          <a:bodyPr/>
          <a:lstStyle>
            <a:lvl1pPr>
              <a:defRPr/>
            </a:lvl1pPr>
          </a:lstStyle>
          <a:p>
            <a:pPr>
              <a:defRPr/>
            </a:pPr>
            <a:fld id="{C6553F33-68EA-413F-A4DE-AA016380879B}" type="datetimeFigureOut">
              <a:rPr lang="ja-JP" altLang="en-US"/>
              <a:pPr>
                <a:defRPr/>
              </a:pPr>
              <a:t>2018/8/28</a:t>
            </a:fld>
            <a:endParaRPr lang="ja-JP" altLang="en-US"/>
          </a:p>
        </p:txBody>
      </p:sp>
      <p:sp>
        <p:nvSpPr>
          <p:cNvPr id="5" name="Footer Placeholder 4">
            <a:extLst>
              <a:ext uri="{FF2B5EF4-FFF2-40B4-BE49-F238E27FC236}">
                <a16:creationId xmlns:a16="http://schemas.microsoft.com/office/drawing/2014/main" id="{1E27ACCC-2D6F-459A-A7EC-DE6CDFB4D17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862A8B8-EEEC-472F-B0D0-80C214957A71}"/>
              </a:ext>
            </a:extLst>
          </p:cNvPr>
          <p:cNvSpPr>
            <a:spLocks noGrp="1"/>
          </p:cNvSpPr>
          <p:nvPr>
            <p:ph type="sldNum" sz="quarter" idx="12"/>
          </p:nvPr>
        </p:nvSpPr>
        <p:spPr/>
        <p:txBody>
          <a:bodyPr/>
          <a:lstStyle>
            <a:lvl1pPr>
              <a:defRPr/>
            </a:lvl1pPr>
          </a:lstStyle>
          <a:p>
            <a:pPr>
              <a:defRPr/>
            </a:pPr>
            <a:fld id="{5AB83964-0AA4-44DB-A67D-90FFBFA5119B}" type="slidenum">
              <a:rPr lang="ja-JP" altLang="en-US"/>
              <a:pPr>
                <a:defRPr/>
              </a:pPr>
              <a:t>‹#›</a:t>
            </a:fld>
            <a:endParaRPr lang="ja-JP" altLang="en-US"/>
          </a:p>
        </p:txBody>
      </p:sp>
    </p:spTree>
    <p:extLst>
      <p:ext uri="{BB962C8B-B14F-4D97-AF65-F5344CB8AC3E}">
        <p14:creationId xmlns:p14="http://schemas.microsoft.com/office/powerpoint/2010/main" val="291706901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D1C296A3-BCDC-4ED9-8673-9528BF6D597E}"/>
              </a:ext>
            </a:extLst>
          </p:cNvPr>
          <p:cNvSpPr>
            <a:spLocks noGrp="1"/>
          </p:cNvSpPr>
          <p:nvPr>
            <p:ph type="dt" sz="half" idx="10"/>
          </p:nvPr>
        </p:nvSpPr>
        <p:spPr/>
        <p:txBody>
          <a:bodyPr/>
          <a:lstStyle>
            <a:lvl1pPr>
              <a:defRPr/>
            </a:lvl1pPr>
          </a:lstStyle>
          <a:p>
            <a:pPr>
              <a:defRPr/>
            </a:pPr>
            <a:fld id="{3183D839-8386-40FD-A0BD-C31615840D39}" type="datetimeFigureOut">
              <a:rPr lang="ja-JP" altLang="en-US"/>
              <a:pPr>
                <a:defRPr/>
              </a:pPr>
              <a:t>2018/8/28</a:t>
            </a:fld>
            <a:endParaRPr lang="ja-JP" altLang="en-US"/>
          </a:p>
        </p:txBody>
      </p:sp>
      <p:sp>
        <p:nvSpPr>
          <p:cNvPr id="6" name="Footer Placeholder 4">
            <a:extLst>
              <a:ext uri="{FF2B5EF4-FFF2-40B4-BE49-F238E27FC236}">
                <a16:creationId xmlns:a16="http://schemas.microsoft.com/office/drawing/2014/main" id="{F553F6FC-409F-476C-B3EB-42B3070A3E2D}"/>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FEF6301-9705-40C0-A7F7-09C97B051823}"/>
              </a:ext>
            </a:extLst>
          </p:cNvPr>
          <p:cNvSpPr>
            <a:spLocks noGrp="1"/>
          </p:cNvSpPr>
          <p:nvPr>
            <p:ph type="sldNum" sz="quarter" idx="12"/>
          </p:nvPr>
        </p:nvSpPr>
        <p:spPr/>
        <p:txBody>
          <a:bodyPr/>
          <a:lstStyle>
            <a:lvl1pPr>
              <a:defRPr/>
            </a:lvl1pPr>
          </a:lstStyle>
          <a:p>
            <a:pPr>
              <a:defRPr/>
            </a:pPr>
            <a:fld id="{F93D3B3D-AB89-46A1-AEBD-AC37FCDB656D}" type="slidenum">
              <a:rPr lang="ja-JP" altLang="en-US"/>
              <a:pPr>
                <a:defRPr/>
              </a:pPr>
              <a:t>‹#›</a:t>
            </a:fld>
            <a:endParaRPr lang="ja-JP" altLang="en-US"/>
          </a:p>
        </p:txBody>
      </p:sp>
    </p:spTree>
    <p:extLst>
      <p:ext uri="{BB962C8B-B14F-4D97-AF65-F5344CB8AC3E}">
        <p14:creationId xmlns:p14="http://schemas.microsoft.com/office/powerpoint/2010/main" val="354877731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D5040E59-F2F0-4CD0-8249-1698798C6148}"/>
              </a:ext>
            </a:extLst>
          </p:cNvPr>
          <p:cNvSpPr>
            <a:spLocks noGrp="1"/>
          </p:cNvSpPr>
          <p:nvPr>
            <p:ph type="dt" sz="half" idx="10"/>
          </p:nvPr>
        </p:nvSpPr>
        <p:spPr/>
        <p:txBody>
          <a:bodyPr/>
          <a:lstStyle>
            <a:lvl1pPr>
              <a:defRPr/>
            </a:lvl1pPr>
          </a:lstStyle>
          <a:p>
            <a:pPr>
              <a:defRPr/>
            </a:pPr>
            <a:fld id="{C8760B29-A11E-4773-B42C-E8A33052E319}" type="datetimeFigureOut">
              <a:rPr lang="ja-JP" altLang="en-US"/>
              <a:pPr>
                <a:defRPr/>
              </a:pPr>
              <a:t>2018/8/28</a:t>
            </a:fld>
            <a:endParaRPr lang="ja-JP" altLang="en-US"/>
          </a:p>
        </p:txBody>
      </p:sp>
      <p:sp>
        <p:nvSpPr>
          <p:cNvPr id="8" name="Footer Placeholder 4">
            <a:extLst>
              <a:ext uri="{FF2B5EF4-FFF2-40B4-BE49-F238E27FC236}">
                <a16:creationId xmlns:a16="http://schemas.microsoft.com/office/drawing/2014/main" id="{509C0D8B-8103-498E-876B-A28238422BBD}"/>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D5594EC7-2EFD-4BFA-A2A6-E8C05B409E2C}"/>
              </a:ext>
            </a:extLst>
          </p:cNvPr>
          <p:cNvSpPr>
            <a:spLocks noGrp="1"/>
          </p:cNvSpPr>
          <p:nvPr>
            <p:ph type="sldNum" sz="quarter" idx="12"/>
          </p:nvPr>
        </p:nvSpPr>
        <p:spPr/>
        <p:txBody>
          <a:bodyPr/>
          <a:lstStyle>
            <a:lvl1pPr>
              <a:defRPr/>
            </a:lvl1pPr>
          </a:lstStyle>
          <a:p>
            <a:pPr>
              <a:defRPr/>
            </a:pPr>
            <a:fld id="{C218B453-2360-4036-985D-50A6C8762520}" type="slidenum">
              <a:rPr lang="ja-JP" altLang="en-US"/>
              <a:pPr>
                <a:defRPr/>
              </a:pPr>
              <a:t>‹#›</a:t>
            </a:fld>
            <a:endParaRPr lang="ja-JP" altLang="en-US"/>
          </a:p>
        </p:txBody>
      </p:sp>
    </p:spTree>
    <p:extLst>
      <p:ext uri="{BB962C8B-B14F-4D97-AF65-F5344CB8AC3E}">
        <p14:creationId xmlns:p14="http://schemas.microsoft.com/office/powerpoint/2010/main" val="18172795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618C6BDB-D812-40FB-AC34-A3F836E17FE2}"/>
              </a:ext>
            </a:extLst>
          </p:cNvPr>
          <p:cNvSpPr>
            <a:spLocks noGrp="1"/>
          </p:cNvSpPr>
          <p:nvPr>
            <p:ph type="dt" sz="half" idx="10"/>
          </p:nvPr>
        </p:nvSpPr>
        <p:spPr/>
        <p:txBody>
          <a:bodyPr/>
          <a:lstStyle>
            <a:lvl1pPr>
              <a:defRPr/>
            </a:lvl1pPr>
          </a:lstStyle>
          <a:p>
            <a:pPr>
              <a:defRPr/>
            </a:pPr>
            <a:fld id="{ABE67D04-5D06-44A4-8BBB-EDFDB31635CF}" type="datetimeFigureOut">
              <a:rPr lang="ja-JP" altLang="en-US"/>
              <a:pPr>
                <a:defRPr/>
              </a:pPr>
              <a:t>2018/8/28</a:t>
            </a:fld>
            <a:endParaRPr lang="ja-JP" altLang="en-US"/>
          </a:p>
        </p:txBody>
      </p:sp>
      <p:sp>
        <p:nvSpPr>
          <p:cNvPr id="4" name="Footer Placeholder 4">
            <a:extLst>
              <a:ext uri="{FF2B5EF4-FFF2-40B4-BE49-F238E27FC236}">
                <a16:creationId xmlns:a16="http://schemas.microsoft.com/office/drawing/2014/main" id="{CC9E7ACA-1C76-4B06-92FB-92FE0A5BA5EC}"/>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3D15D9AA-4731-4520-8FCD-BB5AC27BE733}"/>
              </a:ext>
            </a:extLst>
          </p:cNvPr>
          <p:cNvSpPr>
            <a:spLocks noGrp="1"/>
          </p:cNvSpPr>
          <p:nvPr>
            <p:ph type="sldNum" sz="quarter" idx="12"/>
          </p:nvPr>
        </p:nvSpPr>
        <p:spPr/>
        <p:txBody>
          <a:bodyPr/>
          <a:lstStyle>
            <a:lvl1pPr>
              <a:defRPr/>
            </a:lvl1pPr>
          </a:lstStyle>
          <a:p>
            <a:pPr>
              <a:defRPr/>
            </a:pPr>
            <a:fld id="{B2DD5914-A98D-4FE6-B656-A01C3F6C716D}" type="slidenum">
              <a:rPr lang="ja-JP" altLang="en-US"/>
              <a:pPr>
                <a:defRPr/>
              </a:pPr>
              <a:t>‹#›</a:t>
            </a:fld>
            <a:endParaRPr lang="ja-JP" altLang="en-US"/>
          </a:p>
        </p:txBody>
      </p:sp>
    </p:spTree>
    <p:extLst>
      <p:ext uri="{BB962C8B-B14F-4D97-AF65-F5344CB8AC3E}">
        <p14:creationId xmlns:p14="http://schemas.microsoft.com/office/powerpoint/2010/main" val="366920889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274EA8-85F0-4CC4-A803-0088FC287947}"/>
              </a:ext>
            </a:extLst>
          </p:cNvPr>
          <p:cNvSpPr>
            <a:spLocks noGrp="1"/>
          </p:cNvSpPr>
          <p:nvPr>
            <p:ph type="dt" sz="half" idx="10"/>
          </p:nvPr>
        </p:nvSpPr>
        <p:spPr/>
        <p:txBody>
          <a:bodyPr/>
          <a:lstStyle>
            <a:lvl1pPr>
              <a:defRPr/>
            </a:lvl1pPr>
          </a:lstStyle>
          <a:p>
            <a:pPr>
              <a:defRPr/>
            </a:pPr>
            <a:fld id="{9EF623F5-21AF-453D-BBA4-713975020340}" type="datetimeFigureOut">
              <a:rPr lang="ja-JP" altLang="en-US"/>
              <a:pPr>
                <a:defRPr/>
              </a:pPr>
              <a:t>2018/8/28</a:t>
            </a:fld>
            <a:endParaRPr lang="ja-JP" altLang="en-US"/>
          </a:p>
        </p:txBody>
      </p:sp>
      <p:sp>
        <p:nvSpPr>
          <p:cNvPr id="3" name="Footer Placeholder 4">
            <a:extLst>
              <a:ext uri="{FF2B5EF4-FFF2-40B4-BE49-F238E27FC236}">
                <a16:creationId xmlns:a16="http://schemas.microsoft.com/office/drawing/2014/main" id="{B9798364-4A54-4B8D-BDEA-A30135356641}"/>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62967F4E-6129-4F2B-817B-EA88344853B8}"/>
              </a:ext>
            </a:extLst>
          </p:cNvPr>
          <p:cNvSpPr>
            <a:spLocks noGrp="1"/>
          </p:cNvSpPr>
          <p:nvPr>
            <p:ph type="sldNum" sz="quarter" idx="12"/>
          </p:nvPr>
        </p:nvSpPr>
        <p:spPr/>
        <p:txBody>
          <a:bodyPr/>
          <a:lstStyle>
            <a:lvl1pPr>
              <a:defRPr/>
            </a:lvl1pPr>
          </a:lstStyle>
          <a:p>
            <a:pPr>
              <a:defRPr/>
            </a:pPr>
            <a:fld id="{B04A9C07-C2C1-41EF-BA3E-F5A9CC3710CA}" type="slidenum">
              <a:rPr lang="ja-JP" altLang="en-US"/>
              <a:pPr>
                <a:defRPr/>
              </a:pPr>
              <a:t>‹#›</a:t>
            </a:fld>
            <a:endParaRPr lang="ja-JP" altLang="en-US"/>
          </a:p>
        </p:txBody>
      </p:sp>
    </p:spTree>
    <p:extLst>
      <p:ext uri="{BB962C8B-B14F-4D97-AF65-F5344CB8AC3E}">
        <p14:creationId xmlns:p14="http://schemas.microsoft.com/office/powerpoint/2010/main" val="21368078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B5ACA24E-7D09-43E0-ACEF-CA2631BBD8C4}"/>
              </a:ext>
            </a:extLst>
          </p:cNvPr>
          <p:cNvSpPr>
            <a:spLocks noGrp="1"/>
          </p:cNvSpPr>
          <p:nvPr>
            <p:ph type="dt" sz="half" idx="10"/>
          </p:nvPr>
        </p:nvSpPr>
        <p:spPr/>
        <p:txBody>
          <a:bodyPr/>
          <a:lstStyle>
            <a:lvl1pPr>
              <a:defRPr/>
            </a:lvl1pPr>
          </a:lstStyle>
          <a:p>
            <a:pPr>
              <a:defRPr/>
            </a:pPr>
            <a:fld id="{A370B8AC-1BBC-49B3-9255-649511BBE997}" type="datetimeFigureOut">
              <a:rPr lang="ja-JP" altLang="en-US"/>
              <a:pPr>
                <a:defRPr/>
              </a:pPr>
              <a:t>2018/8/28</a:t>
            </a:fld>
            <a:endParaRPr lang="ja-JP" altLang="en-US"/>
          </a:p>
        </p:txBody>
      </p:sp>
      <p:sp>
        <p:nvSpPr>
          <p:cNvPr id="6" name="Footer Placeholder 4">
            <a:extLst>
              <a:ext uri="{FF2B5EF4-FFF2-40B4-BE49-F238E27FC236}">
                <a16:creationId xmlns:a16="http://schemas.microsoft.com/office/drawing/2014/main" id="{A93127BD-8356-41F3-A59D-C4BA612D049C}"/>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B5023824-61FF-4EAD-9C81-A596967245C4}"/>
              </a:ext>
            </a:extLst>
          </p:cNvPr>
          <p:cNvSpPr>
            <a:spLocks noGrp="1"/>
          </p:cNvSpPr>
          <p:nvPr>
            <p:ph type="sldNum" sz="quarter" idx="12"/>
          </p:nvPr>
        </p:nvSpPr>
        <p:spPr/>
        <p:txBody>
          <a:bodyPr/>
          <a:lstStyle>
            <a:lvl1pPr>
              <a:defRPr/>
            </a:lvl1pPr>
          </a:lstStyle>
          <a:p>
            <a:pPr>
              <a:defRPr/>
            </a:pPr>
            <a:fld id="{35685A8B-BBC3-4B9B-A7BA-F3AF345AD5C0}" type="slidenum">
              <a:rPr lang="ja-JP" altLang="en-US"/>
              <a:pPr>
                <a:defRPr/>
              </a:pPr>
              <a:t>‹#›</a:t>
            </a:fld>
            <a:endParaRPr lang="ja-JP" altLang="en-US"/>
          </a:p>
        </p:txBody>
      </p:sp>
    </p:spTree>
    <p:extLst>
      <p:ext uri="{BB962C8B-B14F-4D97-AF65-F5344CB8AC3E}">
        <p14:creationId xmlns:p14="http://schemas.microsoft.com/office/powerpoint/2010/main" val="219522190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BC3EF5AA-0F34-4A3E-AA6A-BC1FDC549932}"/>
              </a:ext>
            </a:extLst>
          </p:cNvPr>
          <p:cNvSpPr>
            <a:spLocks noGrp="1"/>
          </p:cNvSpPr>
          <p:nvPr>
            <p:ph type="dt" sz="half" idx="10"/>
          </p:nvPr>
        </p:nvSpPr>
        <p:spPr/>
        <p:txBody>
          <a:bodyPr/>
          <a:lstStyle>
            <a:lvl1pPr>
              <a:defRPr/>
            </a:lvl1pPr>
          </a:lstStyle>
          <a:p>
            <a:pPr>
              <a:defRPr/>
            </a:pPr>
            <a:fld id="{9EAFF6BE-4A57-401B-9E8F-1094501034C7}" type="datetimeFigureOut">
              <a:rPr lang="ja-JP" altLang="en-US"/>
              <a:pPr>
                <a:defRPr/>
              </a:pPr>
              <a:t>2018/8/28</a:t>
            </a:fld>
            <a:endParaRPr lang="ja-JP" altLang="en-US"/>
          </a:p>
        </p:txBody>
      </p:sp>
      <p:sp>
        <p:nvSpPr>
          <p:cNvPr id="6" name="Footer Placeholder 4">
            <a:extLst>
              <a:ext uri="{FF2B5EF4-FFF2-40B4-BE49-F238E27FC236}">
                <a16:creationId xmlns:a16="http://schemas.microsoft.com/office/drawing/2014/main" id="{A3DC52FF-6A4E-419F-B997-9D48E2AEE8CE}"/>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BCEC93F-BC74-4A3F-902B-82E74332496A}"/>
              </a:ext>
            </a:extLst>
          </p:cNvPr>
          <p:cNvSpPr>
            <a:spLocks noGrp="1"/>
          </p:cNvSpPr>
          <p:nvPr>
            <p:ph type="sldNum" sz="quarter" idx="12"/>
          </p:nvPr>
        </p:nvSpPr>
        <p:spPr/>
        <p:txBody>
          <a:bodyPr/>
          <a:lstStyle>
            <a:lvl1pPr>
              <a:defRPr/>
            </a:lvl1pPr>
          </a:lstStyle>
          <a:p>
            <a:pPr>
              <a:defRPr/>
            </a:pPr>
            <a:fld id="{41E279BE-2857-41FC-9BA4-DE51903672CC}" type="slidenum">
              <a:rPr lang="ja-JP" altLang="en-US"/>
              <a:pPr>
                <a:defRPr/>
              </a:pPr>
              <a:t>‹#›</a:t>
            </a:fld>
            <a:endParaRPr lang="ja-JP" altLang="en-US"/>
          </a:p>
        </p:txBody>
      </p:sp>
    </p:spTree>
    <p:extLst>
      <p:ext uri="{BB962C8B-B14F-4D97-AF65-F5344CB8AC3E}">
        <p14:creationId xmlns:p14="http://schemas.microsoft.com/office/powerpoint/2010/main" val="421415410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4D6D45-1D45-4F03-A04A-C4536A91C47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F88F2EE-FB0F-4282-BE9E-76151E0A7AF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803996A-8C65-4E84-A44F-0A277E57590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59415B03-080B-47CB-9B96-052EB813CA10}" type="datetimeFigureOut">
              <a:rPr lang="ja-JP" altLang="en-US"/>
              <a:pPr>
                <a:defRPr/>
              </a:pPr>
              <a:t>2018/8/28</a:t>
            </a:fld>
            <a:endParaRPr lang="ja-JP" altLang="en-US"/>
          </a:p>
        </p:txBody>
      </p:sp>
      <p:sp>
        <p:nvSpPr>
          <p:cNvPr id="5" name="Footer Placeholder 4">
            <a:extLst>
              <a:ext uri="{FF2B5EF4-FFF2-40B4-BE49-F238E27FC236}">
                <a16:creationId xmlns:a16="http://schemas.microsoft.com/office/drawing/2014/main" id="{714C17F3-D157-4847-A54F-6A14B85DEC2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7B4A6B2E-59DE-4E17-878E-FC5E68F55A6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smtClean="0">
                <a:solidFill>
                  <a:schemeClr val="tx1">
                    <a:tint val="75000"/>
                  </a:schemeClr>
                </a:solidFill>
                <a:latin typeface="+mn-lt"/>
              </a:defRPr>
            </a:lvl1pPr>
          </a:lstStyle>
          <a:p>
            <a:pPr>
              <a:defRPr/>
            </a:pPr>
            <a:fld id="{D6EAAA1B-9F1E-43A3-AC74-5DDE8879E2C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2">
            <a:extLst>
              <a:ext uri="{FF2B5EF4-FFF2-40B4-BE49-F238E27FC236}">
                <a16:creationId xmlns:a16="http://schemas.microsoft.com/office/drawing/2014/main" id="{FFFD9841-B05B-4BB0-95A3-116AC7DA3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927" y="273395"/>
            <a:ext cx="4442692" cy="63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71DDD265-8D6C-48D8-A0ED-72B28BBB6266}"/>
              </a:ext>
            </a:extLst>
          </p:cNvPr>
          <p:cNvSpPr/>
          <p:nvPr/>
        </p:nvSpPr>
        <p:spPr>
          <a:xfrm>
            <a:off x="0" y="1736436"/>
            <a:ext cx="9144000" cy="16925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t>ロータリー財団</a:t>
            </a:r>
          </a:p>
        </p:txBody>
      </p:sp>
      <p:sp>
        <p:nvSpPr>
          <p:cNvPr id="7" name="タイトル 6">
            <a:extLst>
              <a:ext uri="{FF2B5EF4-FFF2-40B4-BE49-F238E27FC236}">
                <a16:creationId xmlns:a16="http://schemas.microsoft.com/office/drawing/2014/main" id="{E8A9D2B8-DC43-4F9D-A656-D6AC815A774A}"/>
              </a:ext>
            </a:extLst>
          </p:cNvPr>
          <p:cNvSpPr>
            <a:spLocks noGrp="1"/>
          </p:cNvSpPr>
          <p:nvPr>
            <p:ph type="title"/>
          </p:nvPr>
        </p:nvSpPr>
        <p:spPr>
          <a:xfrm>
            <a:off x="517236" y="410873"/>
            <a:ext cx="7886700" cy="1325563"/>
          </a:xfrm>
        </p:spPr>
        <p:txBody>
          <a:bodyPr/>
          <a:lstStyle/>
          <a:p>
            <a:endParaRPr kumimoji="1" lang="ja-JP" altLang="en-US" dirty="0"/>
          </a:p>
        </p:txBody>
      </p:sp>
      <p:sp>
        <p:nvSpPr>
          <p:cNvPr id="5" name="コンテンツ プレースホルダー 4">
            <a:extLst>
              <a:ext uri="{FF2B5EF4-FFF2-40B4-BE49-F238E27FC236}">
                <a16:creationId xmlns:a16="http://schemas.microsoft.com/office/drawing/2014/main" id="{1E43FFB5-F094-4110-A53E-DA85F9CFC5E0}"/>
              </a:ext>
            </a:extLst>
          </p:cNvPr>
          <p:cNvSpPr>
            <a:spLocks noGrp="1"/>
          </p:cNvSpPr>
          <p:nvPr>
            <p:ph idx="1"/>
          </p:nvPr>
        </p:nvSpPr>
        <p:spPr>
          <a:xfrm>
            <a:off x="517236" y="3666835"/>
            <a:ext cx="7998114" cy="2983347"/>
          </a:xfrm>
        </p:spPr>
        <p:txBody>
          <a:bodyPr/>
          <a:lstStyle/>
          <a:p>
            <a:pPr marL="0" indent="0" algn="ctr">
              <a:buNone/>
            </a:pPr>
            <a:r>
              <a:rPr kumimoji="1" lang="en-US" altLang="ja-JP" sz="3200" dirty="0"/>
              <a:t>2018-19</a:t>
            </a:r>
            <a:r>
              <a:rPr kumimoji="1" lang="ja-JP" altLang="en-US" sz="3200" dirty="0"/>
              <a:t>年度</a:t>
            </a:r>
            <a:endParaRPr lang="ja-JP" altLang="en-US" sz="3200" dirty="0"/>
          </a:p>
          <a:p>
            <a:pPr marL="0" indent="0" algn="ctr">
              <a:buNone/>
            </a:pPr>
            <a:r>
              <a:rPr kumimoji="1" lang="ja-JP" altLang="en-US" sz="3200" dirty="0"/>
              <a:t>地区</a:t>
            </a:r>
            <a:r>
              <a:rPr lang="ja-JP" altLang="en-US" sz="3200" dirty="0"/>
              <a:t>ロータリー財団セミナー</a:t>
            </a:r>
          </a:p>
          <a:p>
            <a:pPr marL="0" indent="0" algn="ctr">
              <a:buNone/>
            </a:pPr>
            <a:endParaRPr lang="ja-JP" altLang="en-US" dirty="0"/>
          </a:p>
          <a:p>
            <a:pPr marL="0" indent="0" algn="r">
              <a:buNone/>
            </a:pPr>
            <a:r>
              <a:rPr kumimoji="1" lang="en-US" altLang="ja-JP" dirty="0"/>
              <a:t>2018-19</a:t>
            </a:r>
            <a:r>
              <a:rPr kumimoji="1" lang="ja-JP" altLang="en-US" dirty="0"/>
              <a:t>年度　</a:t>
            </a:r>
          </a:p>
          <a:p>
            <a:pPr marL="0" indent="0" algn="r">
              <a:buNone/>
            </a:pPr>
            <a:r>
              <a:rPr kumimoji="1" lang="ja-JP" altLang="en-US" dirty="0"/>
              <a:t>地区ロータリー財団委員長</a:t>
            </a:r>
          </a:p>
          <a:p>
            <a:pPr marL="0" indent="0" algn="r">
              <a:buNone/>
            </a:pPr>
            <a:r>
              <a:rPr lang="ja-JP" altLang="en-US" dirty="0"/>
              <a:t>福家　宏</a:t>
            </a:r>
            <a:endParaRPr kumimoji="1" lang="ja-JP" altLang="en-US"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7F4EA-AC66-4585-A776-579DE04D9E8E}"/>
              </a:ext>
            </a:extLst>
          </p:cNvPr>
          <p:cNvSpPr>
            <a:spLocks noGrp="1"/>
          </p:cNvSpPr>
          <p:nvPr>
            <p:ph type="title"/>
          </p:nvPr>
        </p:nvSpPr>
        <p:spPr>
          <a:xfrm>
            <a:off x="914400" y="342901"/>
            <a:ext cx="7336632" cy="966353"/>
          </a:xfrm>
          <a:solidFill>
            <a:schemeClr val="accent1"/>
          </a:solidFill>
        </p:spPr>
        <p:txBody>
          <a:bodyPr/>
          <a:lstStyle/>
          <a:p>
            <a:pPr algn="ctr"/>
            <a:r>
              <a:rPr kumimoji="1" lang="en-US" altLang="ja-JP" sz="4800" b="1" dirty="0">
                <a:solidFill>
                  <a:schemeClr val="bg1"/>
                </a:solidFill>
              </a:rPr>
              <a:t>6</a:t>
            </a:r>
            <a:r>
              <a:rPr kumimoji="1" lang="ja-JP" altLang="en-US" sz="4800" b="1" dirty="0">
                <a:solidFill>
                  <a:schemeClr val="bg1"/>
                </a:solidFill>
              </a:rPr>
              <a:t>重点分野</a:t>
            </a:r>
          </a:p>
        </p:txBody>
      </p:sp>
      <p:pic>
        <p:nvPicPr>
          <p:cNvPr id="3" name="図 2">
            <a:extLst>
              <a:ext uri="{FF2B5EF4-FFF2-40B4-BE49-F238E27FC236}">
                <a16:creationId xmlns:a16="http://schemas.microsoft.com/office/drawing/2014/main" id="{61DEC3E9-F864-4449-9D52-B09BAD0024AF}"/>
              </a:ext>
            </a:extLst>
          </p:cNvPr>
          <p:cNvPicPr>
            <a:picLocks noChangeAspect="1"/>
          </p:cNvPicPr>
          <p:nvPr/>
        </p:nvPicPr>
        <p:blipFill>
          <a:blip r:embed="rId3"/>
          <a:stretch>
            <a:fillRect/>
          </a:stretch>
        </p:blipFill>
        <p:spPr>
          <a:xfrm>
            <a:off x="434686" y="6107357"/>
            <a:ext cx="1440295" cy="542825"/>
          </a:xfrm>
          <a:prstGeom prst="rect">
            <a:avLst/>
          </a:prstGeom>
        </p:spPr>
      </p:pic>
      <p:sp>
        <p:nvSpPr>
          <p:cNvPr id="4" name="四角形: 角を丸くする 3">
            <a:extLst>
              <a:ext uri="{FF2B5EF4-FFF2-40B4-BE49-F238E27FC236}">
                <a16:creationId xmlns:a16="http://schemas.microsoft.com/office/drawing/2014/main" id="{12123AE4-564A-4DF7-9003-BF175F73FDB3}"/>
              </a:ext>
            </a:extLst>
          </p:cNvPr>
          <p:cNvSpPr/>
          <p:nvPr/>
        </p:nvSpPr>
        <p:spPr>
          <a:xfrm>
            <a:off x="353291" y="1714500"/>
            <a:ext cx="8603673" cy="4270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kumimoji="1" lang="ja-JP" altLang="en-US" sz="4000" dirty="0"/>
              <a:t>平和と紛争予防</a:t>
            </a:r>
            <a:r>
              <a:rPr kumimoji="1" lang="en-US" altLang="ja-JP" sz="4000" dirty="0"/>
              <a:t>/</a:t>
            </a:r>
            <a:r>
              <a:rPr kumimoji="1" lang="ja-JP" altLang="en-US" sz="4000" dirty="0"/>
              <a:t>解決</a:t>
            </a:r>
          </a:p>
          <a:p>
            <a:pPr marL="342900" indent="-342900">
              <a:buAutoNum type="arabicPeriod"/>
            </a:pPr>
            <a:r>
              <a:rPr kumimoji="1" lang="ja-JP" altLang="en-US" sz="4000" dirty="0"/>
              <a:t>疾病予防と治療</a:t>
            </a:r>
          </a:p>
          <a:p>
            <a:pPr marL="342900" indent="-342900">
              <a:buAutoNum type="arabicPeriod"/>
            </a:pPr>
            <a:r>
              <a:rPr kumimoji="1" lang="ja-JP" altLang="en-US" sz="4000" dirty="0"/>
              <a:t>水と衛生</a:t>
            </a:r>
          </a:p>
          <a:p>
            <a:pPr marL="342900" indent="-342900">
              <a:buAutoNum type="arabicPeriod"/>
            </a:pPr>
            <a:r>
              <a:rPr kumimoji="1" lang="ja-JP" altLang="en-US" sz="4000" dirty="0"/>
              <a:t>母子の健康</a:t>
            </a:r>
          </a:p>
          <a:p>
            <a:pPr marL="342900" indent="-342900">
              <a:buAutoNum type="arabicPeriod"/>
            </a:pPr>
            <a:r>
              <a:rPr kumimoji="1" lang="ja-JP" altLang="en-US" sz="4000" dirty="0"/>
              <a:t>基本的教育と識字率の向上</a:t>
            </a:r>
          </a:p>
          <a:p>
            <a:pPr marL="342900" indent="-342900">
              <a:buAutoNum type="arabicPeriod"/>
            </a:pPr>
            <a:r>
              <a:rPr kumimoji="1" lang="ja-JP" altLang="en-US" sz="4000" dirty="0"/>
              <a:t>経済と地域社会の発展</a:t>
            </a:r>
          </a:p>
        </p:txBody>
      </p:sp>
    </p:spTree>
    <p:extLst>
      <p:ext uri="{BB962C8B-B14F-4D97-AF65-F5344CB8AC3E}">
        <p14:creationId xmlns:p14="http://schemas.microsoft.com/office/powerpoint/2010/main" val="166789134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矢印: 下 16"/>
          <p:cNvSpPr/>
          <p:nvPr/>
        </p:nvSpPr>
        <p:spPr>
          <a:xfrm rot="17979902">
            <a:off x="4819661" y="3444958"/>
            <a:ext cx="239445" cy="777093"/>
          </a:xfrm>
          <a:prstGeom prst="downArrow">
            <a:avLst>
              <a:gd name="adj1" fmla="val 50000"/>
              <a:gd name="adj2" fmla="val 50000"/>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fontAlgn="auto">
              <a:lnSpc>
                <a:spcPct val="200000"/>
              </a:lnSpc>
              <a:spcBef>
                <a:spcPts val="0"/>
              </a:spcBef>
              <a:spcAft>
                <a:spcPts val="0"/>
              </a:spcAft>
            </a:pPr>
            <a:endParaRPr lang="ja-JP" altLang="en-US" sz="2109">
              <a:solidFill>
                <a:schemeClr val="accent2">
                  <a:lumMod val="75000"/>
                </a:schemeClr>
              </a:solidFill>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endParaRPr>
          </a:p>
        </p:txBody>
      </p:sp>
      <p:sp>
        <p:nvSpPr>
          <p:cNvPr id="12" name="矢印: 下 11"/>
          <p:cNvSpPr/>
          <p:nvPr/>
        </p:nvSpPr>
        <p:spPr>
          <a:xfrm rot="2246671">
            <a:off x="3577314" y="1992749"/>
            <a:ext cx="202167" cy="770118"/>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fontAlgn="auto">
              <a:lnSpc>
                <a:spcPct val="200000"/>
              </a:lnSpc>
              <a:spcBef>
                <a:spcPts val="0"/>
              </a:spcBef>
              <a:spcAft>
                <a:spcPts val="0"/>
              </a:spcAft>
            </a:pPr>
            <a:endParaRPr lang="ja-JP" altLang="en-US" sz="2109">
              <a:solidFill>
                <a:schemeClr val="accent2">
                  <a:lumMod val="75000"/>
                </a:schemeClr>
              </a:solidFill>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endParaRPr>
          </a:p>
        </p:txBody>
      </p:sp>
      <p:sp>
        <p:nvSpPr>
          <p:cNvPr id="336" name="Shape 336"/>
          <p:cNvSpPr/>
          <p:nvPr/>
        </p:nvSpPr>
        <p:spPr>
          <a:xfrm>
            <a:off x="557666" y="393537"/>
            <a:ext cx="8028669" cy="523831"/>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eaLnBrk="1" fontAlgn="auto" hangingPunct="1">
              <a:spcBef>
                <a:spcPts val="0"/>
              </a:spcBef>
              <a:spcAft>
                <a:spcPts val="0"/>
              </a:spcAft>
              <a:defRPr/>
            </a:pPr>
            <a:r>
              <a:rPr lang="ja-JP" altLang="en-US" sz="2812" dirty="0">
                <a:latin typeface="HG丸ｺﾞｼｯｸM-PRO" panose="020F0600000000000000" pitchFamily="50" charset="-128"/>
                <a:ea typeface="HG丸ｺﾞｼｯｸM-PRO" panose="020F0600000000000000" pitchFamily="50" charset="-128"/>
              </a:rPr>
              <a:t>シェアシステム</a:t>
            </a:r>
            <a:endParaRPr lang="en-US" sz="2812" dirty="0">
              <a:latin typeface="HG丸ｺﾞｼｯｸM-PRO" panose="020F0600000000000000" pitchFamily="50" charset="-128"/>
              <a:ea typeface="HG丸ｺﾞｼｯｸM-PRO" panose="020F0600000000000000" pitchFamily="50" charset="-128"/>
            </a:endParaRPr>
          </a:p>
        </p:txBody>
      </p:sp>
      <p:sp>
        <p:nvSpPr>
          <p:cNvPr id="5" name="四角形: 角を丸くする 4"/>
          <p:cNvSpPr/>
          <p:nvPr/>
        </p:nvSpPr>
        <p:spPr>
          <a:xfrm>
            <a:off x="2029883" y="1099688"/>
            <a:ext cx="4947577" cy="941606"/>
          </a:xfrm>
          <a:prstGeom prst="roundRect">
            <a:avLst/>
          </a:prstGeom>
          <a:solidFill>
            <a:schemeClr val="accent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0751" fontAlgn="auto">
              <a:lnSpc>
                <a:spcPct val="200000"/>
              </a:lnSpc>
              <a:spcBef>
                <a:spcPts val="0"/>
              </a:spcBef>
              <a:spcAft>
                <a:spcPts val="0"/>
              </a:spcAft>
            </a:pPr>
            <a:r>
              <a:rPr lang="en-US" altLang="ja-JP" sz="2531" b="1" dirty="0">
                <a:solidFill>
                  <a:schemeClr val="bg1"/>
                </a:solidFill>
                <a:latin typeface="HG丸ｺﾞｼｯｸM-PRO" panose="020F0600000000000000" pitchFamily="50" charset="-128"/>
                <a:ea typeface="HG丸ｺﾞｼｯｸM-PRO" panose="020F0600000000000000" pitchFamily="50" charset="-128"/>
                <a:cs typeface="ヒラギノ丸ゴ Pro"/>
                <a:sym typeface="ヒラギノ丸ゴ Pro"/>
              </a:rPr>
              <a:t>3</a:t>
            </a:r>
            <a:r>
              <a:rPr lang="ja-JP" altLang="en-US" sz="2531" b="1" dirty="0">
                <a:solidFill>
                  <a:schemeClr val="bg1"/>
                </a:solidFill>
                <a:latin typeface="HG丸ｺﾞｼｯｸM-PRO" panose="020F0600000000000000" pitchFamily="50" charset="-128"/>
                <a:ea typeface="HG丸ｺﾞｼｯｸM-PRO" panose="020F0600000000000000" pitchFamily="50" charset="-128"/>
                <a:cs typeface="ヒラギノ丸ゴ Pro"/>
                <a:sym typeface="ヒラギノ丸ゴ Pro"/>
              </a:rPr>
              <a:t>年前の年次基金</a:t>
            </a:r>
            <a:r>
              <a:rPr lang="en-US" altLang="ja-JP" sz="2531" b="1" dirty="0">
                <a:solidFill>
                  <a:schemeClr val="bg1"/>
                </a:solidFill>
                <a:latin typeface="HG丸ｺﾞｼｯｸM-PRO" panose="020F0600000000000000" pitchFamily="50" charset="-128"/>
                <a:ea typeface="HG丸ｺﾞｼｯｸM-PRO" panose="020F0600000000000000" pitchFamily="50" charset="-128"/>
                <a:cs typeface="ヒラギノ丸ゴ Pro"/>
                <a:sym typeface="ヒラギノ丸ゴ Pro"/>
              </a:rPr>
              <a:t>+</a:t>
            </a:r>
            <a:r>
              <a:rPr lang="ja-JP" altLang="en-US" sz="2531" b="1" dirty="0">
                <a:solidFill>
                  <a:schemeClr val="bg1"/>
                </a:solidFill>
                <a:latin typeface="HG丸ｺﾞｼｯｸM-PRO" panose="020F0600000000000000" pitchFamily="50" charset="-128"/>
                <a:ea typeface="HG丸ｺﾞｼｯｸM-PRO" panose="020F0600000000000000" pitchFamily="50" charset="-128"/>
                <a:cs typeface="ヒラギノ丸ゴ Pro"/>
                <a:sym typeface="ヒラギノ丸ゴ Pro"/>
              </a:rPr>
              <a:t>恒久基金収益 </a:t>
            </a:r>
            <a:endParaRPr lang="en-US" altLang="ja-JP" sz="2531" b="1" dirty="0">
              <a:solidFill>
                <a:schemeClr val="bg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6" name="四角形: 角を丸くする 5"/>
          <p:cNvSpPr/>
          <p:nvPr/>
        </p:nvSpPr>
        <p:spPr>
          <a:xfrm>
            <a:off x="1222791" y="2748691"/>
            <a:ext cx="2696766"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地区</a:t>
            </a:r>
            <a:r>
              <a:rPr lang="ja-JP" altLang="en-US" sz="2109" b="1" dirty="0">
                <a:effectLst>
                  <a:outerShdw blurRad="38100" dist="12700" dir="5400000" rotWithShape="0">
                    <a:srgbClr val="000000">
                      <a:alpha val="50000"/>
                    </a:srgbClr>
                  </a:outerShdw>
                </a:effectLst>
                <a:latin typeface="HG丸ｺﾞｼｯｸM-PRO" panose="020F0600000000000000" pitchFamily="50" charset="-128"/>
                <a:ea typeface="HG丸ｺﾞｼｯｸM-PRO" panose="020F0600000000000000" pitchFamily="50" charset="-128"/>
                <a:cs typeface="ヒラギノ丸ゴ Pro"/>
                <a:sym typeface="ヒラギノ丸ゴ Pro"/>
              </a:rPr>
              <a:t> </a:t>
            </a:r>
            <a:r>
              <a:rPr lang="ja-JP" altLang="en-US" sz="2109" dirty="0">
                <a:latin typeface="HG丸ｺﾞｼｯｸM-PRO" panose="020F0600000000000000" pitchFamily="50" charset="-128"/>
                <a:ea typeface="HG丸ｺﾞｼｯｸM-PRO" panose="020F0600000000000000" pitchFamily="50" charset="-128"/>
                <a:cs typeface="ヒラギノ丸ゴ Pro"/>
                <a:sym typeface="ヒラギノ丸ゴ Pro"/>
              </a:rPr>
              <a:t>財団活動資金</a:t>
            </a:r>
          </a:p>
        </p:txBody>
      </p:sp>
      <p:sp>
        <p:nvSpPr>
          <p:cNvPr id="7" name="四角形: 角を丸くする 6"/>
          <p:cNvSpPr/>
          <p:nvPr/>
        </p:nvSpPr>
        <p:spPr>
          <a:xfrm>
            <a:off x="5080992" y="2778982"/>
            <a:ext cx="2696766"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国際</a:t>
            </a:r>
            <a:r>
              <a:rPr lang="ja-JP" altLang="en-US" sz="2109" b="1" dirty="0">
                <a:effectLst>
                  <a:outerShdw blurRad="38100" dist="12700" dir="5400000" rotWithShape="0">
                    <a:srgbClr val="000000">
                      <a:alpha val="50000"/>
                    </a:srgbClr>
                  </a:outerShdw>
                </a:effectLst>
                <a:latin typeface="HG丸ｺﾞｼｯｸM-PRO" panose="020F0600000000000000" pitchFamily="50" charset="-128"/>
                <a:ea typeface="HG丸ｺﾞｼｯｸM-PRO" panose="020F0600000000000000" pitchFamily="50" charset="-128"/>
                <a:cs typeface="ヒラギノ丸ゴ Pro"/>
                <a:sym typeface="ヒラギノ丸ゴ Pro"/>
              </a:rPr>
              <a:t> </a:t>
            </a:r>
            <a:r>
              <a:rPr lang="ja-JP" altLang="en-US" sz="2109" dirty="0">
                <a:latin typeface="HG丸ｺﾞｼｯｸM-PRO" panose="020F0600000000000000" pitchFamily="50" charset="-128"/>
                <a:ea typeface="HG丸ｺﾞｼｯｸM-PRO" panose="020F0600000000000000" pitchFamily="50" charset="-128"/>
                <a:cs typeface="ヒラギノ丸ゴ Pro"/>
                <a:sym typeface="ヒラギノ丸ゴ Pro"/>
              </a:rPr>
              <a:t>財団活動資金</a:t>
            </a:r>
          </a:p>
        </p:txBody>
      </p:sp>
      <p:sp>
        <p:nvSpPr>
          <p:cNvPr id="8" name="四角形: 角を丸くする 7"/>
          <p:cNvSpPr/>
          <p:nvPr/>
        </p:nvSpPr>
        <p:spPr>
          <a:xfrm>
            <a:off x="403188" y="4640558"/>
            <a:ext cx="2089547"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spcBef>
                <a:spcPts val="0"/>
              </a:spcBef>
              <a:spcAft>
                <a:spcPts val="0"/>
              </a:spcAft>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ポリオプラス</a:t>
            </a:r>
            <a:endParaRPr lang="en-US" altLang="ja-JP" sz="2109" b="1" dirty="0">
              <a:latin typeface="HG丸ｺﾞｼｯｸM-PRO" panose="020F0600000000000000" pitchFamily="50" charset="-128"/>
              <a:ea typeface="HG丸ｺﾞｼｯｸM-PRO" panose="020F0600000000000000" pitchFamily="50" charset="-128"/>
              <a:cs typeface="ヒラギノ丸ゴ Pro"/>
              <a:sym typeface="ヒラギノ丸ゴ Pro"/>
            </a:endParaRPr>
          </a:p>
          <a:p>
            <a:pPr algn="ctr" defTabSz="410751" fontAlgn="auto">
              <a:spcBef>
                <a:spcPts val="0"/>
              </a:spcBef>
              <a:spcAft>
                <a:spcPts val="0"/>
              </a:spcAft>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平和センター</a:t>
            </a:r>
          </a:p>
        </p:txBody>
      </p:sp>
      <p:sp>
        <p:nvSpPr>
          <p:cNvPr id="9" name="四角形: 角を丸くする 8"/>
          <p:cNvSpPr/>
          <p:nvPr/>
        </p:nvSpPr>
        <p:spPr>
          <a:xfrm>
            <a:off x="3099954" y="4640558"/>
            <a:ext cx="2089547"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地区補助金</a:t>
            </a:r>
          </a:p>
        </p:txBody>
      </p:sp>
      <p:sp>
        <p:nvSpPr>
          <p:cNvPr id="10" name="四角形: 角を丸くする 9"/>
          <p:cNvSpPr/>
          <p:nvPr/>
        </p:nvSpPr>
        <p:spPr>
          <a:xfrm>
            <a:off x="5782413" y="4640559"/>
            <a:ext cx="2803922"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グローバル補助金</a:t>
            </a:r>
          </a:p>
        </p:txBody>
      </p:sp>
      <p:sp>
        <p:nvSpPr>
          <p:cNvPr id="11" name="四角形: 角を丸くする 10"/>
          <p:cNvSpPr/>
          <p:nvPr/>
        </p:nvSpPr>
        <p:spPr>
          <a:xfrm>
            <a:off x="1751571" y="2044199"/>
            <a:ext cx="698623" cy="743789"/>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en-US" altLang="ja-JP" sz="1969" dirty="0">
                <a:latin typeface="ヒラギノ丸ゴ Pro"/>
                <a:ea typeface="ヒラギノ丸ゴ Pro"/>
                <a:cs typeface="ヒラギノ丸ゴ Pro"/>
                <a:sym typeface="ヒラギノ丸ゴ Pro"/>
              </a:rPr>
              <a:t>50%</a:t>
            </a:r>
            <a:endParaRPr lang="ja-JP" altLang="en-US" sz="1969" dirty="0">
              <a:latin typeface="ヒラギノ丸ゴ Pro"/>
              <a:ea typeface="ヒラギノ丸ゴ Pro"/>
              <a:cs typeface="ヒラギノ丸ゴ Pro"/>
              <a:sym typeface="ヒラギノ丸ゴ Pro"/>
            </a:endParaRPr>
          </a:p>
        </p:txBody>
      </p:sp>
      <p:sp>
        <p:nvSpPr>
          <p:cNvPr id="13" name="矢印: 下 12"/>
          <p:cNvSpPr/>
          <p:nvPr/>
        </p:nvSpPr>
        <p:spPr>
          <a:xfrm rot="19368361">
            <a:off x="5088417" y="1991865"/>
            <a:ext cx="202167" cy="770118"/>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fontAlgn="auto">
              <a:lnSpc>
                <a:spcPct val="200000"/>
              </a:lnSpc>
              <a:spcBef>
                <a:spcPts val="0"/>
              </a:spcBef>
              <a:spcAft>
                <a:spcPts val="0"/>
              </a:spcAft>
            </a:pPr>
            <a:endParaRPr lang="ja-JP" altLang="en-US" sz="2109">
              <a:solidFill>
                <a:schemeClr val="accent2">
                  <a:lumMod val="75000"/>
                </a:schemeClr>
              </a:solidFill>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endParaRPr>
          </a:p>
        </p:txBody>
      </p:sp>
      <p:sp>
        <p:nvSpPr>
          <p:cNvPr id="2" name="矢印: 下 1"/>
          <p:cNvSpPr/>
          <p:nvPr/>
        </p:nvSpPr>
        <p:spPr>
          <a:xfrm>
            <a:off x="1858492" y="3546746"/>
            <a:ext cx="242390" cy="109377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p:cNvSpPr/>
          <p:nvPr/>
        </p:nvSpPr>
        <p:spPr>
          <a:xfrm>
            <a:off x="3362924" y="3554892"/>
            <a:ext cx="242390" cy="109377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p:cNvSpPr/>
          <p:nvPr/>
        </p:nvSpPr>
        <p:spPr>
          <a:xfrm>
            <a:off x="6856266" y="3561892"/>
            <a:ext cx="242390" cy="109377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p:cNvSpPr/>
          <p:nvPr/>
        </p:nvSpPr>
        <p:spPr>
          <a:xfrm>
            <a:off x="5857415" y="2049117"/>
            <a:ext cx="698623" cy="743789"/>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en-US" altLang="ja-JP" sz="1969" dirty="0">
                <a:latin typeface="ヒラギノ丸ゴ Pro"/>
                <a:ea typeface="ヒラギノ丸ゴ Pro"/>
                <a:cs typeface="ヒラギノ丸ゴ Pro"/>
                <a:sym typeface="ヒラギノ丸ゴ Pro"/>
              </a:rPr>
              <a:t>50%</a:t>
            </a:r>
            <a:endParaRPr lang="ja-JP" altLang="en-US" sz="1969" dirty="0">
              <a:latin typeface="ヒラギノ丸ゴ Pro"/>
              <a:ea typeface="ヒラギノ丸ゴ Pro"/>
              <a:cs typeface="ヒラギノ丸ゴ Pro"/>
              <a:sym typeface="ヒラギノ丸ゴ Pro"/>
            </a:endParaRPr>
          </a:p>
        </p:txBody>
      </p:sp>
      <p:sp>
        <p:nvSpPr>
          <p:cNvPr id="22" name="四角形: 角を丸くする 21"/>
          <p:cNvSpPr/>
          <p:nvPr/>
        </p:nvSpPr>
        <p:spPr>
          <a:xfrm>
            <a:off x="3678397" y="3911208"/>
            <a:ext cx="698623" cy="743789"/>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en-US" altLang="ja-JP" sz="1969" dirty="0">
                <a:latin typeface="ヒラギノ丸ゴ Pro"/>
                <a:ea typeface="ヒラギノ丸ゴ Pro"/>
                <a:cs typeface="ヒラギノ丸ゴ Pro"/>
                <a:sym typeface="ヒラギノ丸ゴ Pro"/>
              </a:rPr>
              <a:t>50%</a:t>
            </a:r>
            <a:endParaRPr lang="ja-JP" altLang="en-US" sz="1969" dirty="0">
              <a:latin typeface="ヒラギノ丸ゴ Pro"/>
              <a:ea typeface="ヒラギノ丸ゴ Pro"/>
              <a:cs typeface="ヒラギノ丸ゴ Pro"/>
              <a:sym typeface="ヒラギノ丸ゴ Pro"/>
            </a:endParaRPr>
          </a:p>
        </p:txBody>
      </p:sp>
      <p:sp>
        <p:nvSpPr>
          <p:cNvPr id="23" name="四角形: 角を丸くする 22"/>
          <p:cNvSpPr/>
          <p:nvPr/>
        </p:nvSpPr>
        <p:spPr>
          <a:xfrm>
            <a:off x="1329947" y="2855847"/>
            <a:ext cx="2696766"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en-US" altLang="ja-JP" sz="2109" b="1" dirty="0">
                <a:latin typeface="HG丸ｺﾞｼｯｸM-PRO" panose="020F0600000000000000" pitchFamily="50" charset="-128"/>
                <a:ea typeface="HG丸ｺﾞｼｯｸM-PRO" panose="020F0600000000000000" pitchFamily="50" charset="-128"/>
                <a:cs typeface="ヒラギノ丸ゴ Pro"/>
                <a:sym typeface="ヒラギノ丸ゴ Pro"/>
              </a:rPr>
              <a:t>DDF</a:t>
            </a:r>
            <a:endParaRPr lang="ja-JP" altLang="en-US" sz="2109" dirty="0">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25" name="四角形: 角を丸くする 24"/>
          <p:cNvSpPr/>
          <p:nvPr/>
        </p:nvSpPr>
        <p:spPr>
          <a:xfrm>
            <a:off x="5167461" y="2856776"/>
            <a:ext cx="2696766"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lnSpc>
                <a:spcPct val="200000"/>
              </a:lnSpc>
              <a:spcBef>
                <a:spcPts val="0"/>
              </a:spcBef>
              <a:spcAft>
                <a:spcPts val="0"/>
              </a:spcAft>
            </a:pPr>
            <a:r>
              <a:rPr lang="en-US" altLang="ja-JP" sz="2109" b="1" dirty="0">
                <a:latin typeface="HG丸ｺﾞｼｯｸM-PRO" panose="020F0600000000000000" pitchFamily="50" charset="-128"/>
                <a:ea typeface="HG丸ｺﾞｼｯｸM-PRO" panose="020F0600000000000000" pitchFamily="50" charset="-128"/>
                <a:cs typeface="ヒラギノ丸ゴ Pro"/>
                <a:sym typeface="ヒラギノ丸ゴ Pro"/>
              </a:rPr>
              <a:t>WF</a:t>
            </a:r>
            <a:endParaRPr lang="ja-JP" altLang="en-US" sz="2109" dirty="0">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4" name="スライド番号プレースホルダー 3"/>
          <p:cNvSpPr>
            <a:spLocks noGrp="1"/>
          </p:cNvSpPr>
          <p:nvPr>
            <p:ph type="sldNum" sz="quarter" idx="2"/>
          </p:nvPr>
        </p:nvSpPr>
        <p:spPr/>
        <p:txBody>
          <a:bodyPr/>
          <a:lstStyle/>
          <a:p>
            <a:fld id="{86CB4B4D-7CA3-9044-876B-883B54F8677D}" type="slidenum">
              <a:rPr lang="en-US" altLang="ja-JP" smtClean="0"/>
              <a:t>11</a:t>
            </a:fld>
            <a:endParaRPr lang="ja-JP" altLang="en-US"/>
          </a:p>
        </p:txBody>
      </p:sp>
      <p:pic>
        <p:nvPicPr>
          <p:cNvPr id="27" name="図 26">
            <a:extLst>
              <a:ext uri="{FF2B5EF4-FFF2-40B4-BE49-F238E27FC236}">
                <a16:creationId xmlns:a16="http://schemas.microsoft.com/office/drawing/2014/main" id="{3FFC214A-1F35-4554-84BF-8F80D00E2FC4}"/>
              </a:ext>
            </a:extLst>
          </p:cNvPr>
          <p:cNvPicPr>
            <a:picLocks noChangeAspect="1"/>
          </p:cNvPicPr>
          <p:nvPr/>
        </p:nvPicPr>
        <p:blipFill>
          <a:blip r:embed="rId3"/>
          <a:stretch>
            <a:fillRect/>
          </a:stretch>
        </p:blipFill>
        <p:spPr>
          <a:xfrm>
            <a:off x="395683" y="5996087"/>
            <a:ext cx="1440295" cy="542825"/>
          </a:xfrm>
          <a:prstGeom prst="rect">
            <a:avLst/>
          </a:prstGeom>
        </p:spPr>
      </p:pic>
    </p:spTree>
    <p:extLst>
      <p:ext uri="{BB962C8B-B14F-4D97-AF65-F5344CB8AC3E}">
        <p14:creationId xmlns:p14="http://schemas.microsoft.com/office/powerpoint/2010/main" val="1505782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outVertical)">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EF9329-AE02-4DDB-94AE-31DD47483285}"/>
              </a:ext>
            </a:extLst>
          </p:cNvPr>
          <p:cNvSpPr>
            <a:spLocks noGrp="1"/>
          </p:cNvSpPr>
          <p:nvPr>
            <p:ph type="title"/>
          </p:nvPr>
        </p:nvSpPr>
        <p:spPr>
          <a:xfrm>
            <a:off x="218209" y="207818"/>
            <a:ext cx="8842664" cy="6650181"/>
          </a:xfrm>
        </p:spPr>
        <p:txBody>
          <a:bodyPr/>
          <a:lstStyle/>
          <a:p>
            <a:pPr algn="ctr"/>
            <a:r>
              <a:rPr lang="ja-JP" altLang="en-US" b="1" dirty="0">
                <a:solidFill>
                  <a:schemeClr val="bg1"/>
                </a:solidFill>
              </a:rPr>
              <a:t>私たちロータリアンは、世界で、</a:t>
            </a:r>
            <a:br>
              <a:rPr lang="ja-JP" altLang="en-US" b="1" dirty="0">
                <a:solidFill>
                  <a:schemeClr val="bg1"/>
                </a:solidFill>
              </a:rPr>
            </a:br>
            <a:br>
              <a:rPr lang="ja-JP" altLang="en-US" b="1" dirty="0">
                <a:solidFill>
                  <a:schemeClr val="bg1"/>
                </a:solidFill>
              </a:rPr>
            </a:br>
            <a:r>
              <a:rPr lang="ja-JP" altLang="en-US" b="1" dirty="0">
                <a:solidFill>
                  <a:schemeClr val="bg1"/>
                </a:solidFill>
              </a:rPr>
              <a:t>地域社会で、そして自分自身の</a:t>
            </a:r>
            <a:br>
              <a:rPr lang="ja-JP" altLang="en-US" b="1" dirty="0">
                <a:solidFill>
                  <a:schemeClr val="bg1"/>
                </a:solidFill>
              </a:rPr>
            </a:br>
            <a:br>
              <a:rPr lang="ja-JP" altLang="en-US" b="1" dirty="0">
                <a:solidFill>
                  <a:schemeClr val="bg1"/>
                </a:solidFill>
              </a:rPr>
            </a:br>
            <a:r>
              <a:rPr lang="ja-JP" altLang="en-US" b="1" dirty="0">
                <a:solidFill>
                  <a:schemeClr val="bg1"/>
                </a:solidFill>
              </a:rPr>
              <a:t>中で、持続可能な良い変化を生む</a:t>
            </a:r>
            <a:br>
              <a:rPr lang="ja-JP" altLang="en-US" b="1" dirty="0">
                <a:solidFill>
                  <a:schemeClr val="bg1"/>
                </a:solidFill>
              </a:rPr>
            </a:br>
            <a:br>
              <a:rPr lang="ja-JP" altLang="en-US" b="1" dirty="0">
                <a:solidFill>
                  <a:schemeClr val="bg1"/>
                </a:solidFill>
              </a:rPr>
            </a:br>
            <a:r>
              <a:rPr lang="ja-JP" altLang="en-US" b="1" dirty="0">
                <a:solidFill>
                  <a:schemeClr val="bg1"/>
                </a:solidFill>
              </a:rPr>
              <a:t>ために、人びとが手を取り合って</a:t>
            </a:r>
            <a:br>
              <a:rPr lang="ja-JP" altLang="en-US" b="1" dirty="0">
                <a:solidFill>
                  <a:schemeClr val="bg1"/>
                </a:solidFill>
              </a:rPr>
            </a:br>
            <a:br>
              <a:rPr lang="ja-JP" altLang="en-US" b="1" dirty="0">
                <a:solidFill>
                  <a:schemeClr val="bg1"/>
                </a:solidFill>
              </a:rPr>
            </a:br>
            <a:r>
              <a:rPr lang="ja-JP" altLang="en-US" b="1" dirty="0">
                <a:solidFill>
                  <a:schemeClr val="bg1"/>
                </a:solidFill>
              </a:rPr>
              <a:t>行動する世界を目指しています。</a:t>
            </a:r>
            <a:endParaRPr kumimoji="1" lang="ja-JP" altLang="en-US" dirty="0">
              <a:solidFill>
                <a:schemeClr val="bg1"/>
              </a:solidFill>
            </a:endParaRPr>
          </a:p>
        </p:txBody>
      </p:sp>
      <p:sp>
        <p:nvSpPr>
          <p:cNvPr id="4" name="四角形: 角を丸くする 3">
            <a:extLst>
              <a:ext uri="{FF2B5EF4-FFF2-40B4-BE49-F238E27FC236}">
                <a16:creationId xmlns:a16="http://schemas.microsoft.com/office/drawing/2014/main" id="{1AC6E29B-095A-444B-9E9A-45CFE16E130A}"/>
              </a:ext>
            </a:extLst>
          </p:cNvPr>
          <p:cNvSpPr/>
          <p:nvPr/>
        </p:nvSpPr>
        <p:spPr>
          <a:xfrm>
            <a:off x="218209" y="145474"/>
            <a:ext cx="8769927" cy="6587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t>私たちロータリアンは、世界で、地域社会で、そして自分自身の中で、持続可能な良い変化を生むために、人びとが手を取り合って</a:t>
            </a:r>
            <a:r>
              <a:rPr lang="ja-JP" altLang="en-US" sz="4400" b="1" dirty="0">
                <a:solidFill>
                  <a:srgbClr val="FF0000"/>
                </a:solidFill>
              </a:rPr>
              <a:t>行動する</a:t>
            </a:r>
            <a:r>
              <a:rPr lang="ja-JP" altLang="en-US" sz="4400" b="1" dirty="0"/>
              <a:t>世界を目指しています。</a:t>
            </a:r>
            <a:endParaRPr kumimoji="1" lang="ja-JP" altLang="en-US" sz="4400" dirty="0"/>
          </a:p>
        </p:txBody>
      </p:sp>
      <p:pic>
        <p:nvPicPr>
          <p:cNvPr id="5" name="図 4">
            <a:extLst>
              <a:ext uri="{FF2B5EF4-FFF2-40B4-BE49-F238E27FC236}">
                <a16:creationId xmlns:a16="http://schemas.microsoft.com/office/drawing/2014/main" id="{DEAA3078-F6B5-4A00-9AB4-037B074015AB}"/>
              </a:ext>
            </a:extLst>
          </p:cNvPr>
          <p:cNvPicPr>
            <a:picLocks noChangeAspect="1"/>
          </p:cNvPicPr>
          <p:nvPr/>
        </p:nvPicPr>
        <p:blipFill>
          <a:blip r:embed="rId3"/>
          <a:stretch>
            <a:fillRect/>
          </a:stretch>
        </p:blipFill>
        <p:spPr>
          <a:xfrm>
            <a:off x="395683" y="5996087"/>
            <a:ext cx="1440295" cy="542825"/>
          </a:xfrm>
          <a:prstGeom prst="rect">
            <a:avLst/>
          </a:prstGeom>
        </p:spPr>
      </p:pic>
    </p:spTree>
    <p:extLst>
      <p:ext uri="{BB962C8B-B14F-4D97-AF65-F5344CB8AC3E}">
        <p14:creationId xmlns:p14="http://schemas.microsoft.com/office/powerpoint/2010/main" val="6126396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92C245-B662-4B85-8B15-6502D62E8494}"/>
              </a:ext>
            </a:extLst>
          </p:cNvPr>
          <p:cNvSpPr>
            <a:spLocks noGrp="1"/>
          </p:cNvSpPr>
          <p:nvPr>
            <p:ph type="title"/>
          </p:nvPr>
        </p:nvSpPr>
        <p:spPr>
          <a:xfrm>
            <a:off x="93519" y="1"/>
            <a:ext cx="8956964" cy="6764482"/>
          </a:xfrm>
        </p:spPr>
        <p:txBody>
          <a:bodyPr/>
          <a:lstStyle/>
          <a:p>
            <a:endParaRPr kumimoji="1" lang="ja-JP" altLang="en-US" dirty="0"/>
          </a:p>
        </p:txBody>
      </p:sp>
      <p:sp>
        <p:nvSpPr>
          <p:cNvPr id="3" name="四角形: 角を丸くする 2">
            <a:extLst>
              <a:ext uri="{FF2B5EF4-FFF2-40B4-BE49-F238E27FC236}">
                <a16:creationId xmlns:a16="http://schemas.microsoft.com/office/drawing/2014/main" id="{0BD56E05-3237-4DDA-8DE9-D2AD146F3442}"/>
              </a:ext>
            </a:extLst>
          </p:cNvPr>
          <p:cNvSpPr/>
          <p:nvPr/>
        </p:nvSpPr>
        <p:spPr>
          <a:xfrm>
            <a:off x="249381" y="166254"/>
            <a:ext cx="8645237" cy="632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t>切迫した問題が山積みとなっているこの世界で、私たちは単なる傍観者ではなく、</a:t>
            </a:r>
            <a:r>
              <a:rPr lang="ja-JP" altLang="en-US" sz="2800" dirty="0">
                <a:solidFill>
                  <a:schemeClr val="bg1"/>
                </a:solidFill>
              </a:rPr>
              <a:t>自ら</a:t>
            </a:r>
            <a:r>
              <a:rPr lang="ja-JP" altLang="en-US" sz="2800" b="1" dirty="0">
                <a:solidFill>
                  <a:srgbClr val="FF0000"/>
                </a:solidFill>
              </a:rPr>
              <a:t>行動する</a:t>
            </a:r>
            <a:r>
              <a:rPr lang="ja-JP" altLang="en-US" sz="2800" dirty="0"/>
              <a:t>責任があると考えています。ロータリーは以下の分野に重点を置いて活動しています。</a:t>
            </a:r>
          </a:p>
          <a:p>
            <a:endParaRPr lang="ja-JP" altLang="en-US" sz="2800" dirty="0"/>
          </a:p>
          <a:p>
            <a:pPr marL="285750" indent="-285750">
              <a:buFont typeface="Wingdings" panose="05000000000000000000" pitchFamily="2" charset="2"/>
              <a:buChar char="Ø"/>
            </a:pPr>
            <a:r>
              <a:rPr lang="ja-JP" altLang="en-US" sz="3200" dirty="0"/>
              <a:t>平和の推進</a:t>
            </a:r>
          </a:p>
          <a:p>
            <a:pPr marL="285750" indent="-285750">
              <a:buFont typeface="Wingdings" panose="05000000000000000000" pitchFamily="2" charset="2"/>
              <a:buChar char="Ø"/>
            </a:pPr>
            <a:r>
              <a:rPr lang="ja-JP" altLang="en-US" sz="3200" dirty="0"/>
              <a:t>疾病との闘い</a:t>
            </a:r>
          </a:p>
          <a:p>
            <a:pPr marL="285750" indent="-285750">
              <a:buFont typeface="Wingdings" panose="05000000000000000000" pitchFamily="2" charset="2"/>
              <a:buChar char="Ø"/>
            </a:pPr>
            <a:r>
              <a:rPr lang="ja-JP" altLang="en-US" sz="3200" dirty="0"/>
              <a:t>水と衛生</a:t>
            </a:r>
          </a:p>
          <a:p>
            <a:pPr marL="285750" indent="-285750">
              <a:buFont typeface="Wingdings" panose="05000000000000000000" pitchFamily="2" charset="2"/>
              <a:buChar char="Ø"/>
            </a:pPr>
            <a:r>
              <a:rPr lang="ja-JP" altLang="en-US" sz="3200" dirty="0"/>
              <a:t>母子の健康</a:t>
            </a:r>
          </a:p>
          <a:p>
            <a:pPr marL="285750" indent="-285750">
              <a:buFont typeface="Wingdings" panose="05000000000000000000" pitchFamily="2" charset="2"/>
              <a:buChar char="Ø"/>
            </a:pPr>
            <a:r>
              <a:rPr lang="ja-JP" altLang="en-US" sz="3200" dirty="0"/>
              <a:t>教育の支援</a:t>
            </a:r>
          </a:p>
          <a:p>
            <a:pPr marL="285750" indent="-285750">
              <a:buFont typeface="Wingdings" panose="05000000000000000000" pitchFamily="2" charset="2"/>
              <a:buChar char="Ø"/>
            </a:pPr>
            <a:r>
              <a:rPr lang="ja-JP" altLang="en-US" sz="3200" dirty="0"/>
              <a:t>地元経済の成長</a:t>
            </a:r>
          </a:p>
        </p:txBody>
      </p:sp>
      <p:pic>
        <p:nvPicPr>
          <p:cNvPr id="4" name="図 3">
            <a:extLst>
              <a:ext uri="{FF2B5EF4-FFF2-40B4-BE49-F238E27FC236}">
                <a16:creationId xmlns:a16="http://schemas.microsoft.com/office/drawing/2014/main" id="{D7FFE426-B1CC-4199-B65D-9BAA6C5BDABB}"/>
              </a:ext>
            </a:extLst>
          </p:cNvPr>
          <p:cNvPicPr>
            <a:picLocks noChangeAspect="1"/>
          </p:cNvPicPr>
          <p:nvPr/>
        </p:nvPicPr>
        <p:blipFill>
          <a:blip r:embed="rId3"/>
          <a:stretch>
            <a:fillRect/>
          </a:stretch>
        </p:blipFill>
        <p:spPr>
          <a:xfrm>
            <a:off x="434686" y="6107357"/>
            <a:ext cx="1440295" cy="542825"/>
          </a:xfrm>
          <a:prstGeom prst="rect">
            <a:avLst/>
          </a:prstGeom>
        </p:spPr>
      </p:pic>
    </p:spTree>
    <p:extLst>
      <p:ext uri="{BB962C8B-B14F-4D97-AF65-F5344CB8AC3E}">
        <p14:creationId xmlns:p14="http://schemas.microsoft.com/office/powerpoint/2010/main" val="127912114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6">
            <a:extLst>
              <a:ext uri="{FF2B5EF4-FFF2-40B4-BE49-F238E27FC236}">
                <a16:creationId xmlns:a16="http://schemas.microsoft.com/office/drawing/2014/main" id="{9D7B5780-04F8-4D57-81C8-9F728BEEB474}"/>
              </a:ext>
            </a:extLst>
          </p:cNvPr>
          <p:cNvSpPr/>
          <p:nvPr/>
        </p:nvSpPr>
        <p:spPr>
          <a:xfrm>
            <a:off x="753397" y="393537"/>
            <a:ext cx="8028669" cy="523831"/>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eaLnBrk="1" fontAlgn="auto" hangingPunct="1">
              <a:spcBef>
                <a:spcPts val="0"/>
              </a:spcBef>
              <a:spcAft>
                <a:spcPts val="0"/>
              </a:spcAft>
              <a:defRPr/>
            </a:pPr>
            <a:r>
              <a:rPr lang="en-US" altLang="ja-JP" sz="2812" dirty="0">
                <a:latin typeface="HG丸ｺﾞｼｯｸM-PRO" panose="020F0600000000000000" pitchFamily="50" charset="-128"/>
                <a:ea typeface="HG丸ｺﾞｼｯｸM-PRO" panose="020F0600000000000000" pitchFamily="50" charset="-128"/>
              </a:rPr>
              <a:t>2018-19</a:t>
            </a:r>
            <a:r>
              <a:rPr lang="ja-JP" altLang="en-US" sz="2812" dirty="0">
                <a:latin typeface="HG丸ｺﾞｼｯｸM-PRO" panose="020F0600000000000000" pitchFamily="50" charset="-128"/>
                <a:ea typeface="HG丸ｺﾞｼｯｸM-PRO" panose="020F0600000000000000" pitchFamily="50" charset="-128"/>
              </a:rPr>
              <a:t> 財団寄付目標</a:t>
            </a:r>
            <a:endParaRPr lang="en-US" altLang="ja-JP" sz="2812" dirty="0">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478EEA05-4095-4BBC-92E4-C110F8E03AF3}"/>
              </a:ext>
            </a:extLst>
          </p:cNvPr>
          <p:cNvSpPr/>
          <p:nvPr/>
        </p:nvSpPr>
        <p:spPr>
          <a:xfrm>
            <a:off x="397164" y="1847272"/>
            <a:ext cx="8552872" cy="4692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kumimoji="1" lang="ja-JP" altLang="en-US" sz="3200" b="1" dirty="0"/>
              <a:t>年次基金寄付：１５０ドル </a:t>
            </a:r>
            <a:r>
              <a:rPr kumimoji="1" lang="en-US" altLang="ja-JP" sz="3200" b="1" dirty="0"/>
              <a:t>/ </a:t>
            </a:r>
            <a:r>
              <a:rPr kumimoji="1" lang="ja-JP" altLang="en-US" sz="3200" b="1" dirty="0"/>
              <a:t>１人</a:t>
            </a:r>
            <a:endParaRPr kumimoji="1" lang="en-US" altLang="ja-JP" sz="3200" b="1" dirty="0"/>
          </a:p>
          <a:p>
            <a:pPr marL="342900" indent="-342900">
              <a:buAutoNum type="arabicPeriod"/>
            </a:pPr>
            <a:endParaRPr kumimoji="1" lang="en-US" altLang="ja-JP" sz="3200" b="1" dirty="0"/>
          </a:p>
          <a:p>
            <a:pPr marL="342900" indent="-342900">
              <a:buAutoNum type="arabicPeriod"/>
            </a:pPr>
            <a:r>
              <a:rPr kumimoji="1" lang="ja-JP" altLang="en-US" sz="3200" b="1" dirty="0"/>
              <a:t>ポリオ・プラス基金： ５０ドル</a:t>
            </a:r>
            <a:r>
              <a:rPr kumimoji="1" lang="en-US" altLang="ja-JP" sz="3200" b="1" dirty="0"/>
              <a:t>/ </a:t>
            </a:r>
            <a:r>
              <a:rPr kumimoji="1" lang="ja-JP" altLang="en-US" sz="3200" b="1" dirty="0"/>
              <a:t>１人</a:t>
            </a:r>
          </a:p>
          <a:p>
            <a:pPr marL="342900" indent="-342900">
              <a:buAutoNum type="arabicPeriod"/>
            </a:pPr>
            <a:endParaRPr kumimoji="1" lang="ja-JP" altLang="en-US" sz="3200" b="1" dirty="0"/>
          </a:p>
          <a:p>
            <a:pPr marL="342900" indent="-342900">
              <a:buAutoNum type="arabicPeriod"/>
            </a:pPr>
            <a:r>
              <a:rPr kumimoji="1" lang="ja-JP" altLang="en-US" sz="3200" b="1" dirty="0"/>
              <a:t>恒久基金：１</a:t>
            </a:r>
            <a:r>
              <a:rPr kumimoji="1" lang="en-US" altLang="ja-JP" sz="3200" b="1" dirty="0"/>
              <a:t>,</a:t>
            </a:r>
            <a:r>
              <a:rPr kumimoji="1" lang="ja-JP" altLang="en-US" sz="3200" b="1" dirty="0"/>
              <a:t>０００ ドル</a:t>
            </a:r>
            <a:r>
              <a:rPr kumimoji="1" lang="en-US" altLang="ja-JP" sz="3200" b="1" dirty="0"/>
              <a:t>/</a:t>
            </a:r>
            <a:r>
              <a:rPr kumimoji="1" lang="ja-JP" altLang="en-US" sz="3200" b="1" dirty="0"/>
              <a:t>１人 </a:t>
            </a:r>
            <a:r>
              <a:rPr kumimoji="1" lang="en-US" altLang="ja-JP" sz="3200" b="1" dirty="0"/>
              <a:t>/ </a:t>
            </a:r>
            <a:r>
              <a:rPr kumimoji="1" lang="ja-JP" altLang="en-US" sz="3200" b="1" dirty="0"/>
              <a:t>クラブ　</a:t>
            </a:r>
          </a:p>
          <a:p>
            <a:r>
              <a:rPr kumimoji="1" lang="ja-JP" altLang="en-US" sz="3200" b="1" dirty="0"/>
              <a:t>　　</a:t>
            </a:r>
            <a:r>
              <a:rPr kumimoji="1" lang="ja-JP" altLang="en-US" sz="3200" dirty="0"/>
              <a:t>　　　　</a:t>
            </a:r>
            <a:endParaRPr kumimoji="1" lang="en-US" altLang="ja-JP" sz="3200" dirty="0"/>
          </a:p>
        </p:txBody>
      </p:sp>
      <p:pic>
        <p:nvPicPr>
          <p:cNvPr id="5" name="図 4">
            <a:extLst>
              <a:ext uri="{FF2B5EF4-FFF2-40B4-BE49-F238E27FC236}">
                <a16:creationId xmlns:a16="http://schemas.microsoft.com/office/drawing/2014/main" id="{F991EEEA-3CBF-41EB-9EFD-A29A39F2F4AD}"/>
              </a:ext>
            </a:extLst>
          </p:cNvPr>
          <p:cNvPicPr>
            <a:picLocks noChangeAspect="1"/>
          </p:cNvPicPr>
          <p:nvPr/>
        </p:nvPicPr>
        <p:blipFill>
          <a:blip r:embed="rId3"/>
          <a:stretch>
            <a:fillRect/>
          </a:stretch>
        </p:blipFill>
        <p:spPr>
          <a:xfrm>
            <a:off x="395683" y="5996087"/>
            <a:ext cx="1440295" cy="542825"/>
          </a:xfrm>
          <a:prstGeom prst="rect">
            <a:avLst/>
          </a:prstGeom>
        </p:spPr>
      </p:pic>
    </p:spTree>
    <p:extLst>
      <p:ext uri="{BB962C8B-B14F-4D97-AF65-F5344CB8AC3E}">
        <p14:creationId xmlns:p14="http://schemas.microsoft.com/office/powerpoint/2010/main" val="85357291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p:txBody>
          <a:bodyPr/>
          <a:lstStyle/>
          <a:p>
            <a:endParaRPr lang="ja-JP" altLang="en-US"/>
          </a:p>
        </p:txBody>
      </p:sp>
      <p:sp>
        <p:nvSpPr>
          <p:cNvPr id="18434" name="コンテンツ プレースホルダ 2"/>
          <p:cNvSpPr>
            <a:spLocks noGrp="1"/>
          </p:cNvSpPr>
          <p:nvPr>
            <p:ph idx="1"/>
          </p:nvPr>
        </p:nvSpPr>
        <p:spPr/>
        <p:txBody>
          <a:bodyPr/>
          <a:lstStyle/>
          <a:p>
            <a:endParaRPr lang="ja-JP" altLang="en-US"/>
          </a:p>
        </p:txBody>
      </p:sp>
      <p:pic>
        <p:nvPicPr>
          <p:cNvPr id="18435" name="Picture 2" descr="C:\Users\HIROSHI FUKE\Desktop\img308.jpg"/>
          <p:cNvPicPr>
            <a:picLocks noChangeAspect="1" noChangeArrowheads="1"/>
          </p:cNvPicPr>
          <p:nvPr/>
        </p:nvPicPr>
        <p:blipFill>
          <a:blip r:embed="rId3" cstate="print"/>
          <a:srcRect/>
          <a:stretch>
            <a:fillRect/>
          </a:stretch>
        </p:blipFill>
        <p:spPr bwMode="auto">
          <a:xfrm>
            <a:off x="-396875" y="-531813"/>
            <a:ext cx="10552113" cy="7485063"/>
          </a:xfrm>
          <a:prstGeom prst="rect">
            <a:avLst/>
          </a:prstGeom>
          <a:noFill/>
          <a:ln w="9525">
            <a:noFill/>
            <a:miter lim="800000"/>
            <a:headEnd/>
            <a:tailEnd/>
          </a:ln>
        </p:spPr>
      </p:pic>
      <p:sp>
        <p:nvSpPr>
          <p:cNvPr id="5" name="角丸四角形 4"/>
          <p:cNvSpPr/>
          <p:nvPr/>
        </p:nvSpPr>
        <p:spPr>
          <a:xfrm>
            <a:off x="2503056" y="5070764"/>
            <a:ext cx="6390120" cy="14538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b="1" dirty="0">
                <a:solidFill>
                  <a:srgbClr val="0000FF"/>
                </a:solidFill>
              </a:rPr>
              <a:t>ロン・</a:t>
            </a:r>
            <a:r>
              <a:rPr lang="en-US" altLang="ja-JP" sz="4000" b="1" dirty="0">
                <a:solidFill>
                  <a:srgbClr val="0000FF"/>
                </a:solidFill>
              </a:rPr>
              <a:t>D</a:t>
            </a:r>
            <a:r>
              <a:rPr lang="ja-JP" altLang="en-US" sz="4000" b="1" dirty="0">
                <a:solidFill>
                  <a:srgbClr val="0000FF"/>
                </a:solidFill>
              </a:rPr>
              <a:t>・バートン</a:t>
            </a:r>
          </a:p>
          <a:p>
            <a:pPr algn="ctr" fontAlgn="auto">
              <a:spcBef>
                <a:spcPts val="0"/>
              </a:spcBef>
              <a:spcAft>
                <a:spcPts val="0"/>
              </a:spcAft>
              <a:defRPr/>
            </a:pPr>
            <a:r>
              <a:rPr lang="ja-JP" altLang="en-US" sz="4000" b="1" dirty="0">
                <a:solidFill>
                  <a:srgbClr val="0000FF"/>
                </a:solidFill>
              </a:rPr>
              <a:t>今年度財団管理委員長</a:t>
            </a:r>
          </a:p>
        </p:txBody>
      </p:sp>
      <p:pic>
        <p:nvPicPr>
          <p:cNvPr id="6" name="図 5">
            <a:extLst>
              <a:ext uri="{FF2B5EF4-FFF2-40B4-BE49-F238E27FC236}">
                <a16:creationId xmlns:a16="http://schemas.microsoft.com/office/drawing/2014/main" id="{9AA92572-7E35-4767-8D50-7141EA51F94B}"/>
              </a:ext>
            </a:extLst>
          </p:cNvPr>
          <p:cNvPicPr>
            <a:picLocks noChangeAspect="1"/>
          </p:cNvPicPr>
          <p:nvPr/>
        </p:nvPicPr>
        <p:blipFill>
          <a:blip r:embed="rId4"/>
          <a:stretch>
            <a:fillRect/>
          </a:stretch>
        </p:blipFill>
        <p:spPr>
          <a:xfrm>
            <a:off x="-199301" y="6253212"/>
            <a:ext cx="1440295" cy="542825"/>
          </a:xfrm>
          <a:prstGeom prst="rect">
            <a:avLst/>
          </a:prstGeom>
        </p:spPr>
      </p:pic>
    </p:spTree>
    <p:extLst>
      <p:ext uri="{BB962C8B-B14F-4D97-AF65-F5344CB8AC3E}">
        <p14:creationId xmlns:p14="http://schemas.microsoft.com/office/powerpoint/2010/main" val="244111978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ja-JP" altLang="en-US" sz="6600" b="1" dirty="0">
                <a:solidFill>
                  <a:srgbClr val="0000FF"/>
                </a:solidFill>
                <a:effectLst>
                  <a:outerShdw blurRad="38100" dist="38100" dir="2700000" algn="tl">
                    <a:srgbClr val="000000">
                      <a:alpha val="43137"/>
                    </a:srgbClr>
                  </a:outerShdw>
                </a:effectLst>
              </a:rPr>
              <a:t>ロン・</a:t>
            </a:r>
            <a:r>
              <a:rPr lang="en-US" altLang="ja-JP" sz="6600" b="1" dirty="0">
                <a:solidFill>
                  <a:srgbClr val="0000FF"/>
                </a:solidFill>
                <a:effectLst>
                  <a:outerShdw blurRad="38100" dist="38100" dir="2700000" algn="tl">
                    <a:srgbClr val="000000">
                      <a:alpha val="43137"/>
                    </a:srgbClr>
                  </a:outerShdw>
                </a:effectLst>
              </a:rPr>
              <a:t>D</a:t>
            </a:r>
            <a:r>
              <a:rPr lang="ja-JP" altLang="en-US" sz="6600" b="1" dirty="0">
                <a:solidFill>
                  <a:srgbClr val="0000FF"/>
                </a:solidFill>
                <a:effectLst>
                  <a:outerShdw blurRad="38100" dist="38100" dir="2700000" algn="tl">
                    <a:srgbClr val="000000">
                      <a:alpha val="43137"/>
                    </a:srgbClr>
                  </a:outerShdw>
                </a:effectLst>
              </a:rPr>
              <a:t>・バートン氏</a:t>
            </a:r>
          </a:p>
        </p:txBody>
      </p:sp>
      <p:sp>
        <p:nvSpPr>
          <p:cNvPr id="20482" name="コンテンツ プレースホルダ 2"/>
          <p:cNvSpPr>
            <a:spLocks noGrp="1"/>
          </p:cNvSpPr>
          <p:nvPr>
            <p:ph idx="1"/>
          </p:nvPr>
        </p:nvSpPr>
        <p:spPr/>
        <p:txBody>
          <a:bodyPr/>
          <a:lstStyle/>
          <a:p>
            <a:endParaRPr lang="ja-JP" altLang="en-US"/>
          </a:p>
        </p:txBody>
      </p:sp>
      <p:pic>
        <p:nvPicPr>
          <p:cNvPr id="20483" name="Picture 2" descr="http://www.rotary.org/SiteCollectionImages/News/110808_burton.jpg"/>
          <p:cNvPicPr>
            <a:picLocks noChangeAspect="1" noChangeArrowheads="1"/>
          </p:cNvPicPr>
          <p:nvPr/>
        </p:nvPicPr>
        <p:blipFill>
          <a:blip r:embed="rId3" cstate="print"/>
          <a:srcRect/>
          <a:stretch>
            <a:fillRect/>
          </a:stretch>
        </p:blipFill>
        <p:spPr bwMode="auto">
          <a:xfrm>
            <a:off x="369888" y="1628775"/>
            <a:ext cx="3856037" cy="4608513"/>
          </a:xfrm>
          <a:prstGeom prst="rect">
            <a:avLst/>
          </a:prstGeom>
          <a:noFill/>
          <a:ln w="9525">
            <a:noFill/>
            <a:miter lim="800000"/>
            <a:headEnd/>
            <a:tailEnd/>
          </a:ln>
        </p:spPr>
      </p:pic>
      <p:sp>
        <p:nvSpPr>
          <p:cNvPr id="5" name="正方形/長方形 4"/>
          <p:cNvSpPr/>
          <p:nvPr/>
        </p:nvSpPr>
        <p:spPr>
          <a:xfrm>
            <a:off x="4427538" y="1628775"/>
            <a:ext cx="4321175" cy="4608513"/>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5400" b="1" dirty="0">
                <a:solidFill>
                  <a:srgbClr val="FFFF00"/>
                </a:solidFill>
                <a:effectLst>
                  <a:outerShdw blurRad="38100" dist="38100" dir="2700000" algn="tl">
                    <a:srgbClr val="000000">
                      <a:alpha val="43137"/>
                    </a:srgbClr>
                  </a:outerShdw>
                </a:effectLst>
              </a:rPr>
              <a:t>2013-14</a:t>
            </a:r>
            <a:r>
              <a:rPr lang="ja-JP" altLang="en-US" sz="5400" b="1" dirty="0">
                <a:solidFill>
                  <a:srgbClr val="FFFF00"/>
                </a:solidFill>
                <a:effectLst>
                  <a:outerShdw blurRad="38100" dist="38100" dir="2700000" algn="tl">
                    <a:srgbClr val="000000">
                      <a:alpha val="43137"/>
                    </a:srgbClr>
                  </a:outerShdw>
                </a:effectLst>
              </a:rPr>
              <a:t>年度</a:t>
            </a:r>
            <a:r>
              <a:rPr lang="en-US" altLang="ja-JP" sz="5400" b="1" dirty="0">
                <a:solidFill>
                  <a:srgbClr val="FFFF00"/>
                </a:solidFill>
                <a:effectLst>
                  <a:outerShdw blurRad="38100" dist="38100" dir="2700000" algn="tl">
                    <a:srgbClr val="000000">
                      <a:alpha val="43137"/>
                    </a:srgbClr>
                  </a:outerShdw>
                </a:effectLst>
              </a:rPr>
              <a:t>RI</a:t>
            </a:r>
            <a:r>
              <a:rPr lang="ja-JP" altLang="en-US" sz="5400" b="1" dirty="0">
                <a:solidFill>
                  <a:srgbClr val="FFFF00"/>
                </a:solidFill>
                <a:effectLst>
                  <a:outerShdw blurRad="38100" dist="38100" dir="2700000" algn="tl">
                    <a:srgbClr val="000000">
                      <a:alpha val="43137"/>
                    </a:srgbClr>
                  </a:outerShdw>
                </a:effectLst>
              </a:rPr>
              <a:t>会長</a:t>
            </a:r>
          </a:p>
          <a:p>
            <a:pPr algn="ctr" fontAlgn="auto">
              <a:spcBef>
                <a:spcPts val="0"/>
              </a:spcBef>
              <a:spcAft>
                <a:spcPts val="0"/>
              </a:spcAft>
              <a:defRPr/>
            </a:pPr>
            <a:endParaRPr lang="ja-JP" altLang="en-US" sz="3600" dirty="0">
              <a:solidFill>
                <a:srgbClr val="FFFF00"/>
              </a:solidFill>
            </a:endParaRPr>
          </a:p>
          <a:p>
            <a:pPr algn="ctr" fontAlgn="auto">
              <a:spcBef>
                <a:spcPts val="0"/>
              </a:spcBef>
              <a:spcAft>
                <a:spcPts val="0"/>
              </a:spcAft>
              <a:defRPr/>
            </a:pPr>
            <a:r>
              <a:rPr lang="ja-JP" altLang="en-US" sz="3200" dirty="0">
                <a:solidFill>
                  <a:srgbClr val="FFFF00"/>
                </a:solidFill>
              </a:rPr>
              <a:t>米国オクラホマ州</a:t>
            </a:r>
          </a:p>
          <a:p>
            <a:pPr algn="ctr" fontAlgn="auto">
              <a:spcBef>
                <a:spcPts val="0"/>
              </a:spcBef>
              <a:spcAft>
                <a:spcPts val="0"/>
              </a:spcAft>
              <a:defRPr/>
            </a:pPr>
            <a:r>
              <a:rPr lang="ja-JP" altLang="en-US" sz="3200" dirty="0">
                <a:solidFill>
                  <a:srgbClr val="FFFF00"/>
                </a:solidFill>
              </a:rPr>
              <a:t>ノーマン</a:t>
            </a:r>
            <a:r>
              <a:rPr lang="en-US" altLang="ja-JP" sz="3200" dirty="0">
                <a:solidFill>
                  <a:srgbClr val="FFFF00"/>
                </a:solidFill>
              </a:rPr>
              <a:t>RC</a:t>
            </a:r>
            <a:endParaRPr lang="ja-JP" altLang="en-US" sz="3200" dirty="0">
              <a:solidFill>
                <a:srgbClr val="FFFF00"/>
              </a:solidFill>
            </a:endParaRPr>
          </a:p>
          <a:p>
            <a:pPr algn="ctr" fontAlgn="auto">
              <a:spcBef>
                <a:spcPts val="0"/>
              </a:spcBef>
              <a:spcAft>
                <a:spcPts val="0"/>
              </a:spcAft>
              <a:defRPr/>
            </a:pPr>
            <a:r>
              <a:rPr lang="ja-JP" altLang="en-US" sz="3200" dirty="0">
                <a:solidFill>
                  <a:srgbClr val="FFFF00"/>
                </a:solidFill>
              </a:rPr>
              <a:t>弁護士</a:t>
            </a:r>
          </a:p>
        </p:txBody>
      </p:sp>
      <p:pic>
        <p:nvPicPr>
          <p:cNvPr id="6" name="図 5">
            <a:extLst>
              <a:ext uri="{FF2B5EF4-FFF2-40B4-BE49-F238E27FC236}">
                <a16:creationId xmlns:a16="http://schemas.microsoft.com/office/drawing/2014/main" id="{98278A50-8554-4FF1-AF65-3A5B4EE1AF8F}"/>
              </a:ext>
            </a:extLst>
          </p:cNvPr>
          <p:cNvPicPr>
            <a:picLocks noChangeAspect="1"/>
          </p:cNvPicPr>
          <p:nvPr/>
        </p:nvPicPr>
        <p:blipFill>
          <a:blip r:embed="rId4"/>
          <a:stretch>
            <a:fillRect/>
          </a:stretch>
        </p:blipFill>
        <p:spPr>
          <a:xfrm>
            <a:off x="136525" y="6221462"/>
            <a:ext cx="1440295" cy="542825"/>
          </a:xfrm>
          <a:prstGeom prst="rect">
            <a:avLst/>
          </a:prstGeom>
        </p:spPr>
      </p:pic>
    </p:spTree>
    <p:extLst>
      <p:ext uri="{BB962C8B-B14F-4D97-AF65-F5344CB8AC3E}">
        <p14:creationId xmlns:p14="http://schemas.microsoft.com/office/powerpoint/2010/main" val="90964995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p:txBody>
          <a:bodyPr/>
          <a:lstStyle/>
          <a:p>
            <a:endParaRPr lang="ja-JP" altLang="en-US"/>
          </a:p>
        </p:txBody>
      </p:sp>
      <p:sp>
        <p:nvSpPr>
          <p:cNvPr id="24578" name="コンテンツ プレースホルダ 2"/>
          <p:cNvSpPr>
            <a:spLocks noGrp="1"/>
          </p:cNvSpPr>
          <p:nvPr>
            <p:ph idx="1"/>
          </p:nvPr>
        </p:nvSpPr>
        <p:spPr/>
        <p:txBody>
          <a:bodyPr/>
          <a:lstStyle/>
          <a:p>
            <a:endParaRPr lang="ja-JP" altLang="en-US"/>
          </a:p>
        </p:txBody>
      </p:sp>
      <p:pic>
        <p:nvPicPr>
          <p:cNvPr id="24579" name="Picture 2" descr="C:\Users\HIROSHI FUKE\Pictures\2013IA RB会長ご夫妻と.jpg"/>
          <p:cNvPicPr>
            <a:picLocks noChangeAspect="1" noChangeArrowheads="1"/>
          </p:cNvPicPr>
          <p:nvPr/>
        </p:nvPicPr>
        <p:blipFill>
          <a:blip r:embed="rId3" cstate="print"/>
          <a:srcRect/>
          <a:stretch>
            <a:fillRect/>
          </a:stretch>
        </p:blipFill>
        <p:spPr bwMode="auto">
          <a:xfrm>
            <a:off x="-541338" y="0"/>
            <a:ext cx="9936163" cy="6858000"/>
          </a:xfrm>
          <a:prstGeom prst="rect">
            <a:avLst/>
          </a:prstGeom>
          <a:noFill/>
          <a:ln w="9525">
            <a:noFill/>
            <a:miter lim="800000"/>
            <a:headEnd/>
            <a:tailEnd/>
          </a:ln>
        </p:spPr>
      </p:pic>
      <p:pic>
        <p:nvPicPr>
          <p:cNvPr id="5" name="図 4">
            <a:extLst>
              <a:ext uri="{FF2B5EF4-FFF2-40B4-BE49-F238E27FC236}">
                <a16:creationId xmlns:a16="http://schemas.microsoft.com/office/drawing/2014/main" id="{81433F7C-0655-4D7B-B02B-F0373F17EA65}"/>
              </a:ext>
            </a:extLst>
          </p:cNvPr>
          <p:cNvPicPr>
            <a:picLocks noChangeAspect="1"/>
          </p:cNvPicPr>
          <p:nvPr/>
        </p:nvPicPr>
        <p:blipFill>
          <a:blip r:embed="rId4"/>
          <a:stretch>
            <a:fillRect/>
          </a:stretch>
        </p:blipFill>
        <p:spPr>
          <a:xfrm>
            <a:off x="-91498" y="6136776"/>
            <a:ext cx="1440295" cy="542825"/>
          </a:xfrm>
          <a:prstGeom prst="rect">
            <a:avLst/>
          </a:prstGeom>
        </p:spPr>
      </p:pic>
    </p:spTree>
    <p:extLst>
      <p:ext uri="{BB962C8B-B14F-4D97-AF65-F5344CB8AC3E}">
        <p14:creationId xmlns:p14="http://schemas.microsoft.com/office/powerpoint/2010/main" val="411032802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95C55B8-0C66-492D-A870-AA007CD426B3}"/>
              </a:ext>
            </a:extLst>
          </p:cNvPr>
          <p:cNvSpPr>
            <a:spLocks noGrp="1"/>
          </p:cNvSpPr>
          <p:nvPr>
            <p:ph idx="1"/>
          </p:nvPr>
        </p:nvSpPr>
        <p:spPr>
          <a:xfrm>
            <a:off x="1303020" y="1395152"/>
            <a:ext cx="6800850" cy="5247215"/>
          </a:xfrm>
          <a:solidFill>
            <a:schemeClr val="bg1"/>
          </a:solidFill>
        </p:spPr>
        <p:txBody>
          <a:bodyPr/>
          <a:lstStyle/>
          <a:p>
            <a:pPr marL="0" indent="0">
              <a:buNone/>
            </a:pPr>
            <a:r>
              <a:rPr lang="en-US" altLang="ja-JP" b="1" dirty="0">
                <a:solidFill>
                  <a:srgbClr val="0070C0"/>
                </a:solidFill>
              </a:rPr>
              <a:t>Ⅰ.</a:t>
            </a:r>
            <a:r>
              <a:rPr lang="ja-JP" altLang="en-US" b="1" dirty="0">
                <a:solidFill>
                  <a:srgbClr val="0070C0"/>
                </a:solidFill>
              </a:rPr>
              <a:t>　</a:t>
            </a:r>
            <a:r>
              <a:rPr lang="ja-JP" altLang="en-US" sz="3200" b="1" dirty="0">
                <a:solidFill>
                  <a:srgbClr val="0070C0"/>
                </a:solidFill>
              </a:rPr>
              <a:t>ポリオ撲滅</a:t>
            </a:r>
            <a:endParaRPr lang="en-US" altLang="ja-JP" sz="3200" b="1" dirty="0">
              <a:solidFill>
                <a:srgbClr val="0070C0"/>
              </a:solidFill>
            </a:endParaRPr>
          </a:p>
          <a:p>
            <a:pPr marL="0" indent="0">
              <a:buNone/>
            </a:pPr>
            <a:endParaRPr lang="ja-JP" altLang="en-US" sz="3200" b="1" dirty="0">
              <a:solidFill>
                <a:srgbClr val="0070C0"/>
              </a:solidFill>
            </a:endParaRPr>
          </a:p>
          <a:p>
            <a:pPr marL="0" indent="0">
              <a:buNone/>
            </a:pPr>
            <a:r>
              <a:rPr kumimoji="1" lang="en-US" altLang="ja-JP" sz="3200" b="1" dirty="0">
                <a:solidFill>
                  <a:srgbClr val="0070C0"/>
                </a:solidFill>
              </a:rPr>
              <a:t>Ⅱ.</a:t>
            </a:r>
            <a:r>
              <a:rPr kumimoji="1" lang="ja-JP" altLang="en-US" sz="3200" b="1" dirty="0">
                <a:solidFill>
                  <a:srgbClr val="0070C0"/>
                </a:solidFill>
              </a:rPr>
              <a:t>　６重点分野の奉仕活動の持続</a:t>
            </a:r>
          </a:p>
          <a:p>
            <a:pPr marL="0" indent="0">
              <a:buNone/>
            </a:pPr>
            <a:r>
              <a:rPr lang="ja-JP" altLang="en-US" sz="3200" b="1" dirty="0">
                <a:solidFill>
                  <a:srgbClr val="0070C0"/>
                </a:solidFill>
              </a:rPr>
              <a:t>　　  </a:t>
            </a:r>
            <a:r>
              <a:rPr kumimoji="1" lang="ja-JP" altLang="en-US" sz="3200" b="1" dirty="0">
                <a:solidFill>
                  <a:srgbClr val="0070C0"/>
                </a:solidFill>
              </a:rPr>
              <a:t>可能性を</a:t>
            </a:r>
            <a:r>
              <a:rPr lang="ja-JP" altLang="en-US" sz="3200" b="1" dirty="0">
                <a:solidFill>
                  <a:srgbClr val="0070C0"/>
                </a:solidFill>
              </a:rPr>
              <a:t>高めよう</a:t>
            </a:r>
            <a:endParaRPr lang="en-US" altLang="ja-JP" sz="3200" b="1" dirty="0">
              <a:solidFill>
                <a:srgbClr val="0070C0"/>
              </a:solidFill>
            </a:endParaRPr>
          </a:p>
          <a:p>
            <a:pPr marL="0" indent="0">
              <a:buNone/>
            </a:pPr>
            <a:endParaRPr lang="ja-JP" altLang="en-US" sz="3200" b="1" dirty="0">
              <a:solidFill>
                <a:srgbClr val="0070C0"/>
              </a:solidFill>
            </a:endParaRPr>
          </a:p>
          <a:p>
            <a:pPr marL="0" indent="0">
              <a:buNone/>
            </a:pPr>
            <a:r>
              <a:rPr kumimoji="1" lang="en-US" altLang="ja-JP" sz="3200" b="1" dirty="0">
                <a:solidFill>
                  <a:srgbClr val="0070C0"/>
                </a:solidFill>
              </a:rPr>
              <a:t>Ⅲ.</a:t>
            </a:r>
            <a:r>
              <a:rPr kumimoji="1" lang="ja-JP" altLang="en-US" sz="3200" b="1" dirty="0">
                <a:solidFill>
                  <a:srgbClr val="0070C0"/>
                </a:solidFill>
              </a:rPr>
              <a:t>　</a:t>
            </a:r>
            <a:r>
              <a:rPr kumimoji="1" lang="en-US" altLang="ja-JP" sz="3200" b="1" dirty="0">
                <a:solidFill>
                  <a:srgbClr val="0070C0"/>
                </a:solidFill>
              </a:rPr>
              <a:t>DDF</a:t>
            </a:r>
            <a:r>
              <a:rPr kumimoji="1" lang="ja-JP" altLang="en-US" sz="3200" b="1" dirty="0">
                <a:solidFill>
                  <a:srgbClr val="0070C0"/>
                </a:solidFill>
              </a:rPr>
              <a:t>を最大限利用しよう</a:t>
            </a:r>
            <a:endParaRPr kumimoji="1" lang="en-US" altLang="ja-JP" sz="3200" b="1" dirty="0">
              <a:solidFill>
                <a:srgbClr val="0070C0"/>
              </a:solidFill>
            </a:endParaRPr>
          </a:p>
          <a:p>
            <a:pPr marL="0" indent="0">
              <a:buNone/>
            </a:pPr>
            <a:endParaRPr kumimoji="1" lang="ja-JP" altLang="en-US" sz="3200" b="1" dirty="0">
              <a:solidFill>
                <a:srgbClr val="0070C0"/>
              </a:solidFill>
            </a:endParaRPr>
          </a:p>
          <a:p>
            <a:pPr marL="0" indent="0">
              <a:buNone/>
            </a:pPr>
            <a:r>
              <a:rPr lang="en-US" altLang="ja-JP" sz="3200" b="1" dirty="0">
                <a:solidFill>
                  <a:srgbClr val="0070C0"/>
                </a:solidFill>
              </a:rPr>
              <a:t>Ⅳ.</a:t>
            </a:r>
            <a:r>
              <a:rPr lang="ja-JP" altLang="en-US" sz="3200" b="1" dirty="0">
                <a:solidFill>
                  <a:srgbClr val="0070C0"/>
                </a:solidFill>
              </a:rPr>
              <a:t>　恒久基金寄付を増やそう　</a:t>
            </a:r>
          </a:p>
          <a:p>
            <a:pPr marL="0" indent="0">
              <a:buNone/>
            </a:pPr>
            <a:r>
              <a:rPr lang="ja-JP" altLang="en-US" sz="3200" b="1" dirty="0">
                <a:solidFill>
                  <a:srgbClr val="0070C0"/>
                </a:solidFill>
              </a:rPr>
              <a:t>　　 財団は自分たちのもの</a:t>
            </a:r>
            <a:endParaRPr kumimoji="1" lang="ja-JP" altLang="en-US" sz="3200" b="1" dirty="0">
              <a:solidFill>
                <a:srgbClr val="0070C0"/>
              </a:solidFill>
            </a:endParaRPr>
          </a:p>
        </p:txBody>
      </p:sp>
      <p:sp>
        <p:nvSpPr>
          <p:cNvPr id="4" name="Shape 336">
            <a:extLst>
              <a:ext uri="{FF2B5EF4-FFF2-40B4-BE49-F238E27FC236}">
                <a16:creationId xmlns:a16="http://schemas.microsoft.com/office/drawing/2014/main" id="{463B6E1C-340B-40C6-AF23-103894B76B8E}"/>
              </a:ext>
            </a:extLst>
          </p:cNvPr>
          <p:cNvSpPr>
            <a:spLocks noGrp="1"/>
          </p:cNvSpPr>
          <p:nvPr>
            <p:ph type="title"/>
          </p:nvPr>
        </p:nvSpPr>
        <p:spPr>
          <a:xfrm>
            <a:off x="628650" y="365125"/>
            <a:ext cx="7886700" cy="892175"/>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eaLnBrk="1" fontAlgn="auto" hangingPunct="1">
              <a:spcBef>
                <a:spcPts val="0"/>
              </a:spcBef>
              <a:spcAft>
                <a:spcPts val="0"/>
              </a:spcAft>
              <a:defRPr/>
            </a:pPr>
            <a:r>
              <a:rPr lang="ja-JP" altLang="en-US" sz="4400" dirty="0">
                <a:latin typeface="HG丸ｺﾞｼｯｸM-PRO" panose="020F0600000000000000" pitchFamily="50" charset="-128"/>
                <a:ea typeface="HG丸ｺﾞｼｯｸM-PRO" panose="020F0600000000000000" pitchFamily="50" charset="-128"/>
              </a:rPr>
              <a:t>今年度 財団の目標</a:t>
            </a:r>
            <a:endParaRPr lang="en-US" altLang="ja-JP" sz="44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57393DDE-303A-4ACF-9260-43AC50BC9764}"/>
              </a:ext>
            </a:extLst>
          </p:cNvPr>
          <p:cNvPicPr>
            <a:picLocks noChangeAspect="1"/>
          </p:cNvPicPr>
          <p:nvPr/>
        </p:nvPicPr>
        <p:blipFill>
          <a:blip r:embed="rId3"/>
          <a:stretch>
            <a:fillRect/>
          </a:stretch>
        </p:blipFill>
        <p:spPr>
          <a:xfrm>
            <a:off x="136525" y="6221462"/>
            <a:ext cx="1440295" cy="542825"/>
          </a:xfrm>
          <a:prstGeom prst="rect">
            <a:avLst/>
          </a:prstGeom>
        </p:spPr>
      </p:pic>
    </p:spTree>
    <p:extLst>
      <p:ext uri="{BB962C8B-B14F-4D97-AF65-F5344CB8AC3E}">
        <p14:creationId xmlns:p14="http://schemas.microsoft.com/office/powerpoint/2010/main" val="356900095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C2673-42AB-4852-AA81-550875D480FD}"/>
              </a:ext>
            </a:extLst>
          </p:cNvPr>
          <p:cNvSpPr>
            <a:spLocks noGrp="1"/>
          </p:cNvSpPr>
          <p:nvPr>
            <p:ph type="title"/>
          </p:nvPr>
        </p:nvSpPr>
        <p:spPr>
          <a:xfrm>
            <a:off x="628650" y="365125"/>
            <a:ext cx="7886700" cy="892175"/>
          </a:xfrm>
          <a:solidFill>
            <a:schemeClr val="accent1"/>
          </a:solidFill>
        </p:spPr>
        <p:txBody>
          <a:bodyPr/>
          <a:lstStyle/>
          <a:p>
            <a:pPr algn="ctr"/>
            <a:r>
              <a:rPr kumimoji="1" lang="en-US" altLang="ja-JP" sz="5400" b="1" dirty="0">
                <a:solidFill>
                  <a:schemeClr val="bg1"/>
                </a:solidFill>
              </a:rPr>
              <a:t>Ⅰ</a:t>
            </a:r>
            <a:r>
              <a:rPr lang="en-US" altLang="ja-JP" sz="5400" b="1" dirty="0">
                <a:solidFill>
                  <a:schemeClr val="bg1"/>
                </a:solidFill>
              </a:rPr>
              <a:t>.</a:t>
            </a:r>
            <a:r>
              <a:rPr lang="ja-JP" altLang="en-US" sz="5400" b="1" dirty="0">
                <a:solidFill>
                  <a:schemeClr val="bg1"/>
                </a:solidFill>
              </a:rPr>
              <a:t> ポリオ撲滅</a:t>
            </a:r>
            <a:endParaRPr kumimoji="1" lang="ja-JP" altLang="en-US" sz="5400" b="1" dirty="0">
              <a:solidFill>
                <a:schemeClr val="bg1"/>
              </a:solidFill>
            </a:endParaRPr>
          </a:p>
        </p:txBody>
      </p:sp>
      <p:sp>
        <p:nvSpPr>
          <p:cNvPr id="3" name="コンテンツ プレースホルダー 2">
            <a:extLst>
              <a:ext uri="{FF2B5EF4-FFF2-40B4-BE49-F238E27FC236}">
                <a16:creationId xmlns:a16="http://schemas.microsoft.com/office/drawing/2014/main" id="{2AC65138-59E3-4FD5-AE31-E85ADD8BC5E7}"/>
              </a:ext>
            </a:extLst>
          </p:cNvPr>
          <p:cNvSpPr>
            <a:spLocks noGrp="1"/>
          </p:cNvSpPr>
          <p:nvPr>
            <p:ph idx="1"/>
          </p:nvPr>
        </p:nvSpPr>
        <p:spPr>
          <a:xfrm>
            <a:off x="628650" y="1756065"/>
            <a:ext cx="7886700" cy="4420898"/>
          </a:xfrm>
        </p:spPr>
        <p:txBody>
          <a:bodyPr/>
          <a:lstStyle/>
          <a:p>
            <a:r>
              <a:rPr kumimoji="1" lang="ja-JP" altLang="en-US" b="1" dirty="0">
                <a:solidFill>
                  <a:schemeClr val="accent1"/>
                </a:solidFill>
              </a:rPr>
              <a:t>最優先事項であり続けています</a:t>
            </a:r>
          </a:p>
          <a:p>
            <a:r>
              <a:rPr lang="ja-JP" altLang="en-US" b="1" dirty="0">
                <a:solidFill>
                  <a:schemeClr val="accent1"/>
                </a:solidFill>
              </a:rPr>
              <a:t>ロータリーは世界の子供たちにポリオ撲滅を</a:t>
            </a:r>
          </a:p>
          <a:p>
            <a:pPr marL="0" indent="0">
              <a:buNone/>
            </a:pPr>
            <a:r>
              <a:rPr lang="ja-JP" altLang="en-US" b="1" dirty="0">
                <a:solidFill>
                  <a:schemeClr val="accent1"/>
                </a:solidFill>
              </a:rPr>
              <a:t>　約束しました</a:t>
            </a:r>
          </a:p>
          <a:p>
            <a:r>
              <a:rPr lang="en-US" altLang="ja-JP" b="1" dirty="0">
                <a:solidFill>
                  <a:schemeClr val="accent1"/>
                </a:solidFill>
              </a:rPr>
              <a:t>30</a:t>
            </a:r>
            <a:r>
              <a:rPr lang="ja-JP" altLang="en-US" b="1" dirty="0">
                <a:solidFill>
                  <a:schemeClr val="accent1"/>
                </a:solidFill>
              </a:rPr>
              <a:t>年間以上取り組んで来ました</a:t>
            </a:r>
          </a:p>
          <a:p>
            <a:r>
              <a:rPr lang="ja-JP" altLang="en-US" b="1" dirty="0">
                <a:solidFill>
                  <a:schemeClr val="accent1"/>
                </a:solidFill>
              </a:rPr>
              <a:t>ポリオ症例数は</a:t>
            </a:r>
            <a:r>
              <a:rPr lang="en-US" altLang="ja-JP" b="1" dirty="0">
                <a:solidFill>
                  <a:schemeClr val="accent1"/>
                </a:solidFill>
              </a:rPr>
              <a:t>99.9%</a:t>
            </a:r>
            <a:r>
              <a:rPr lang="ja-JP" altLang="en-US" b="1" dirty="0">
                <a:solidFill>
                  <a:schemeClr val="accent1"/>
                </a:solidFill>
              </a:rPr>
              <a:t>以上減少</a:t>
            </a:r>
          </a:p>
          <a:p>
            <a:r>
              <a:rPr lang="ja-JP" altLang="en-US" b="1" dirty="0">
                <a:solidFill>
                  <a:schemeClr val="accent1"/>
                </a:solidFill>
              </a:rPr>
              <a:t>これからも全力を注いで約束を果たさなくては</a:t>
            </a:r>
          </a:p>
          <a:p>
            <a:pPr marL="0" indent="0">
              <a:buNone/>
            </a:pPr>
            <a:r>
              <a:rPr lang="ja-JP" altLang="en-US" b="1" dirty="0">
                <a:solidFill>
                  <a:schemeClr val="accent1"/>
                </a:solidFill>
              </a:rPr>
              <a:t>　なりません</a:t>
            </a:r>
          </a:p>
          <a:p>
            <a:endParaRPr kumimoji="1" lang="ja-JP" altLang="en-US" dirty="0"/>
          </a:p>
        </p:txBody>
      </p:sp>
      <p:pic>
        <p:nvPicPr>
          <p:cNvPr id="4" name="図 3">
            <a:extLst>
              <a:ext uri="{FF2B5EF4-FFF2-40B4-BE49-F238E27FC236}">
                <a16:creationId xmlns:a16="http://schemas.microsoft.com/office/drawing/2014/main" id="{BC3999EC-7E7A-41B9-B9FD-10020A207187}"/>
              </a:ext>
            </a:extLst>
          </p:cNvPr>
          <p:cNvPicPr>
            <a:picLocks noChangeAspect="1"/>
          </p:cNvPicPr>
          <p:nvPr/>
        </p:nvPicPr>
        <p:blipFill>
          <a:blip r:embed="rId3"/>
          <a:stretch>
            <a:fillRect/>
          </a:stretch>
        </p:blipFill>
        <p:spPr>
          <a:xfrm>
            <a:off x="136525" y="6221462"/>
            <a:ext cx="1440295" cy="542825"/>
          </a:xfrm>
          <a:prstGeom prst="rect">
            <a:avLst/>
          </a:prstGeom>
        </p:spPr>
      </p:pic>
    </p:spTree>
    <p:extLst>
      <p:ext uri="{BB962C8B-B14F-4D97-AF65-F5344CB8AC3E}">
        <p14:creationId xmlns:p14="http://schemas.microsoft.com/office/powerpoint/2010/main" val="14008365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EF9329-AE02-4DDB-94AE-31DD47483285}"/>
              </a:ext>
            </a:extLst>
          </p:cNvPr>
          <p:cNvSpPr>
            <a:spLocks noGrp="1"/>
          </p:cNvSpPr>
          <p:nvPr>
            <p:ph type="title"/>
          </p:nvPr>
        </p:nvSpPr>
        <p:spPr>
          <a:xfrm>
            <a:off x="218209" y="207818"/>
            <a:ext cx="8842664" cy="6650181"/>
          </a:xfrm>
        </p:spPr>
        <p:txBody>
          <a:bodyPr/>
          <a:lstStyle/>
          <a:p>
            <a:pPr algn="ctr"/>
            <a:r>
              <a:rPr lang="ja-JP" altLang="en-US" b="1" dirty="0">
                <a:solidFill>
                  <a:schemeClr val="bg1"/>
                </a:solidFill>
              </a:rPr>
              <a:t>私たちロータリアンは、世界で、</a:t>
            </a:r>
            <a:br>
              <a:rPr lang="ja-JP" altLang="en-US" b="1" dirty="0">
                <a:solidFill>
                  <a:schemeClr val="bg1"/>
                </a:solidFill>
              </a:rPr>
            </a:br>
            <a:br>
              <a:rPr lang="ja-JP" altLang="en-US" b="1" dirty="0">
                <a:solidFill>
                  <a:schemeClr val="bg1"/>
                </a:solidFill>
              </a:rPr>
            </a:br>
            <a:r>
              <a:rPr lang="ja-JP" altLang="en-US" b="1" dirty="0">
                <a:solidFill>
                  <a:schemeClr val="bg1"/>
                </a:solidFill>
              </a:rPr>
              <a:t>地域社会で、そして自分自身の</a:t>
            </a:r>
            <a:br>
              <a:rPr lang="ja-JP" altLang="en-US" b="1" dirty="0">
                <a:solidFill>
                  <a:schemeClr val="bg1"/>
                </a:solidFill>
              </a:rPr>
            </a:br>
            <a:br>
              <a:rPr lang="ja-JP" altLang="en-US" b="1" dirty="0">
                <a:solidFill>
                  <a:schemeClr val="bg1"/>
                </a:solidFill>
              </a:rPr>
            </a:br>
            <a:r>
              <a:rPr lang="ja-JP" altLang="en-US" b="1" dirty="0">
                <a:solidFill>
                  <a:schemeClr val="bg1"/>
                </a:solidFill>
              </a:rPr>
              <a:t>中で、持続可能な良い変化を生む</a:t>
            </a:r>
            <a:br>
              <a:rPr lang="ja-JP" altLang="en-US" b="1" dirty="0">
                <a:solidFill>
                  <a:schemeClr val="bg1"/>
                </a:solidFill>
              </a:rPr>
            </a:br>
            <a:br>
              <a:rPr lang="ja-JP" altLang="en-US" b="1" dirty="0">
                <a:solidFill>
                  <a:schemeClr val="bg1"/>
                </a:solidFill>
              </a:rPr>
            </a:br>
            <a:r>
              <a:rPr lang="ja-JP" altLang="en-US" b="1" dirty="0">
                <a:solidFill>
                  <a:schemeClr val="bg1"/>
                </a:solidFill>
              </a:rPr>
              <a:t>ために、人びとが手を取り合って</a:t>
            </a:r>
            <a:br>
              <a:rPr lang="ja-JP" altLang="en-US" b="1" dirty="0">
                <a:solidFill>
                  <a:schemeClr val="bg1"/>
                </a:solidFill>
              </a:rPr>
            </a:br>
            <a:br>
              <a:rPr lang="ja-JP" altLang="en-US" b="1" dirty="0">
                <a:solidFill>
                  <a:schemeClr val="bg1"/>
                </a:solidFill>
              </a:rPr>
            </a:br>
            <a:r>
              <a:rPr lang="ja-JP" altLang="en-US" b="1" dirty="0">
                <a:solidFill>
                  <a:schemeClr val="bg1"/>
                </a:solidFill>
              </a:rPr>
              <a:t>行動する世界を目指しています。</a:t>
            </a:r>
            <a:endParaRPr kumimoji="1" lang="ja-JP" altLang="en-US" dirty="0">
              <a:solidFill>
                <a:schemeClr val="bg1"/>
              </a:solidFill>
            </a:endParaRPr>
          </a:p>
        </p:txBody>
      </p:sp>
      <p:sp>
        <p:nvSpPr>
          <p:cNvPr id="4" name="四角形: 角を丸くする 3">
            <a:extLst>
              <a:ext uri="{FF2B5EF4-FFF2-40B4-BE49-F238E27FC236}">
                <a16:creationId xmlns:a16="http://schemas.microsoft.com/office/drawing/2014/main" id="{1AC6E29B-095A-444B-9E9A-45CFE16E130A}"/>
              </a:ext>
            </a:extLst>
          </p:cNvPr>
          <p:cNvSpPr/>
          <p:nvPr/>
        </p:nvSpPr>
        <p:spPr>
          <a:xfrm>
            <a:off x="218209" y="145474"/>
            <a:ext cx="8769927" cy="6587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t>私たちロータリアンは、世界で、地域社会で、そして自分自身の中で、持続可能な良い変化を生むために、人びとが手を取り合って</a:t>
            </a:r>
            <a:r>
              <a:rPr lang="ja-JP" altLang="en-US" sz="4400" b="1" dirty="0">
                <a:solidFill>
                  <a:schemeClr val="bg1"/>
                </a:solidFill>
              </a:rPr>
              <a:t>行動する</a:t>
            </a:r>
            <a:r>
              <a:rPr lang="ja-JP" altLang="en-US" sz="4400" b="1" dirty="0"/>
              <a:t>世界を目指しています。</a:t>
            </a:r>
            <a:endParaRPr kumimoji="1" lang="ja-JP" altLang="en-US" sz="4400" dirty="0"/>
          </a:p>
        </p:txBody>
      </p:sp>
      <p:pic>
        <p:nvPicPr>
          <p:cNvPr id="5" name="図 4">
            <a:extLst>
              <a:ext uri="{FF2B5EF4-FFF2-40B4-BE49-F238E27FC236}">
                <a16:creationId xmlns:a16="http://schemas.microsoft.com/office/drawing/2014/main" id="{50DB1E18-E25C-4191-8274-AD3F49883DC4}"/>
              </a:ext>
            </a:extLst>
          </p:cNvPr>
          <p:cNvPicPr>
            <a:picLocks noChangeAspect="1"/>
          </p:cNvPicPr>
          <p:nvPr/>
        </p:nvPicPr>
        <p:blipFill>
          <a:blip r:embed="rId3"/>
          <a:stretch>
            <a:fillRect/>
          </a:stretch>
        </p:blipFill>
        <p:spPr>
          <a:xfrm>
            <a:off x="434686" y="6107357"/>
            <a:ext cx="1440295" cy="542825"/>
          </a:xfrm>
          <a:prstGeom prst="rect">
            <a:avLst/>
          </a:prstGeom>
        </p:spPr>
      </p:pic>
    </p:spTree>
    <p:extLst>
      <p:ext uri="{BB962C8B-B14F-4D97-AF65-F5344CB8AC3E}">
        <p14:creationId xmlns:p14="http://schemas.microsoft.com/office/powerpoint/2010/main" val="71835918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B349D-1F3D-4F25-8AC7-52F6B3D3F029}"/>
              </a:ext>
            </a:extLst>
          </p:cNvPr>
          <p:cNvSpPr>
            <a:spLocks noGrp="1"/>
          </p:cNvSpPr>
          <p:nvPr>
            <p:ph type="title"/>
          </p:nvPr>
        </p:nvSpPr>
        <p:spPr>
          <a:xfrm>
            <a:off x="628650" y="365126"/>
            <a:ext cx="7886700" cy="1037648"/>
          </a:xfrm>
          <a:solidFill>
            <a:schemeClr val="accent1"/>
          </a:solidFill>
        </p:spPr>
        <p:txBody>
          <a:bodyPr/>
          <a:lstStyle/>
          <a:p>
            <a:r>
              <a:rPr kumimoji="1" lang="en-US" altLang="ja-JP" b="1" dirty="0">
                <a:solidFill>
                  <a:schemeClr val="bg1"/>
                </a:solidFill>
              </a:rPr>
              <a:t>Ⅱ.</a:t>
            </a:r>
            <a:r>
              <a:rPr kumimoji="1" lang="ja-JP" altLang="en-US" b="1" dirty="0">
                <a:solidFill>
                  <a:schemeClr val="bg1"/>
                </a:solidFill>
              </a:rPr>
              <a:t>　</a:t>
            </a:r>
            <a:r>
              <a:rPr kumimoji="1" lang="en-US" altLang="ja-JP" b="1" dirty="0">
                <a:solidFill>
                  <a:schemeClr val="bg1"/>
                </a:solidFill>
              </a:rPr>
              <a:t>6</a:t>
            </a:r>
            <a:r>
              <a:rPr kumimoji="1" lang="ja-JP" altLang="en-US" b="1" dirty="0">
                <a:solidFill>
                  <a:schemeClr val="bg1"/>
                </a:solidFill>
              </a:rPr>
              <a:t>重点分野の持続可能性</a:t>
            </a:r>
          </a:p>
        </p:txBody>
      </p:sp>
      <p:sp>
        <p:nvSpPr>
          <p:cNvPr id="3" name="コンテンツ プレースホルダー 2">
            <a:extLst>
              <a:ext uri="{FF2B5EF4-FFF2-40B4-BE49-F238E27FC236}">
                <a16:creationId xmlns:a16="http://schemas.microsoft.com/office/drawing/2014/main" id="{125E5257-432A-4B68-B40C-011272E4F683}"/>
              </a:ext>
            </a:extLst>
          </p:cNvPr>
          <p:cNvSpPr>
            <a:spLocks noGrp="1"/>
          </p:cNvSpPr>
          <p:nvPr>
            <p:ph idx="1"/>
          </p:nvPr>
        </p:nvSpPr>
        <p:spPr>
          <a:xfrm>
            <a:off x="320040" y="1825625"/>
            <a:ext cx="8686800" cy="4351338"/>
          </a:xfrm>
        </p:spPr>
        <p:txBody>
          <a:bodyPr/>
          <a:lstStyle/>
          <a:p>
            <a:r>
              <a:rPr kumimoji="1" lang="ja-JP" altLang="en-US" sz="4000" dirty="0">
                <a:solidFill>
                  <a:schemeClr val="accent1"/>
                </a:solidFill>
              </a:rPr>
              <a:t>補助金による支援終了後もずっと現地の人たちが支えていくことの出来る長期的解決策を提供して、初めて</a:t>
            </a:r>
            <a:r>
              <a:rPr kumimoji="1" lang="ja-JP" altLang="en-US" sz="4000" u="sng" dirty="0">
                <a:solidFill>
                  <a:srgbClr val="FF0000"/>
                </a:solidFill>
              </a:rPr>
              <a:t>持続可能な奉仕プロジェクト</a:t>
            </a:r>
            <a:r>
              <a:rPr kumimoji="1" lang="ja-JP" altLang="en-US" sz="4000" dirty="0">
                <a:solidFill>
                  <a:schemeClr val="accent1"/>
                </a:solidFill>
              </a:rPr>
              <a:t>であると見なされます</a:t>
            </a:r>
          </a:p>
          <a:p>
            <a:pPr marL="0" indent="0">
              <a:buNone/>
            </a:pPr>
            <a:endParaRPr kumimoji="1" lang="ja-JP" altLang="en-US" sz="1100" dirty="0">
              <a:solidFill>
                <a:schemeClr val="accent1"/>
              </a:solidFill>
            </a:endParaRPr>
          </a:p>
          <a:p>
            <a:r>
              <a:rPr lang="ja-JP" altLang="en-US" sz="4000" dirty="0">
                <a:solidFill>
                  <a:schemeClr val="accent1"/>
                </a:solidFill>
              </a:rPr>
              <a:t>効果的なプロジェクトには徹底的なニーズ調査が肝要</a:t>
            </a:r>
            <a:endParaRPr kumimoji="1" lang="ja-JP" altLang="en-US" sz="4000" dirty="0">
              <a:solidFill>
                <a:schemeClr val="accent1"/>
              </a:solidFill>
            </a:endParaRPr>
          </a:p>
          <a:p>
            <a:endParaRPr kumimoji="1" lang="ja-JP" altLang="en-US" dirty="0"/>
          </a:p>
        </p:txBody>
      </p:sp>
      <p:pic>
        <p:nvPicPr>
          <p:cNvPr id="4" name="図 3">
            <a:extLst>
              <a:ext uri="{FF2B5EF4-FFF2-40B4-BE49-F238E27FC236}">
                <a16:creationId xmlns:a16="http://schemas.microsoft.com/office/drawing/2014/main" id="{23E6B85A-658C-4629-86B9-89D7167CE8E4}"/>
              </a:ext>
            </a:extLst>
          </p:cNvPr>
          <p:cNvPicPr>
            <a:picLocks noChangeAspect="1"/>
          </p:cNvPicPr>
          <p:nvPr/>
        </p:nvPicPr>
        <p:blipFill>
          <a:blip r:embed="rId3"/>
          <a:stretch>
            <a:fillRect/>
          </a:stretch>
        </p:blipFill>
        <p:spPr>
          <a:xfrm>
            <a:off x="136525" y="6221462"/>
            <a:ext cx="1440295" cy="542825"/>
          </a:xfrm>
          <a:prstGeom prst="rect">
            <a:avLst/>
          </a:prstGeom>
        </p:spPr>
      </p:pic>
    </p:spTree>
    <p:extLst>
      <p:ext uri="{BB962C8B-B14F-4D97-AF65-F5344CB8AC3E}">
        <p14:creationId xmlns:p14="http://schemas.microsoft.com/office/powerpoint/2010/main" val="392195956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79679-3F2E-453A-87C2-5DEA18820EFA}"/>
              </a:ext>
            </a:extLst>
          </p:cNvPr>
          <p:cNvSpPr>
            <a:spLocks noGrp="1"/>
          </p:cNvSpPr>
          <p:nvPr>
            <p:ph type="title"/>
          </p:nvPr>
        </p:nvSpPr>
        <p:spPr>
          <a:xfrm>
            <a:off x="628650" y="365126"/>
            <a:ext cx="7886700" cy="902566"/>
          </a:xfrm>
          <a:solidFill>
            <a:schemeClr val="accent1"/>
          </a:solidFill>
        </p:spPr>
        <p:txBody>
          <a:bodyPr/>
          <a:lstStyle/>
          <a:p>
            <a:pPr algn="ctr"/>
            <a:r>
              <a:rPr kumimoji="1" lang="en-US" altLang="ja-JP" sz="4800" b="1" dirty="0">
                <a:solidFill>
                  <a:schemeClr val="bg1"/>
                </a:solidFill>
              </a:rPr>
              <a:t>Ⅲ. DDF</a:t>
            </a:r>
            <a:r>
              <a:rPr kumimoji="1" lang="ja-JP" altLang="en-US" sz="4800" b="1" dirty="0">
                <a:solidFill>
                  <a:schemeClr val="bg1"/>
                </a:solidFill>
              </a:rPr>
              <a:t>を最大限活用</a:t>
            </a:r>
          </a:p>
        </p:txBody>
      </p:sp>
      <p:sp>
        <p:nvSpPr>
          <p:cNvPr id="3" name="コンテンツ プレースホルダー 2">
            <a:extLst>
              <a:ext uri="{FF2B5EF4-FFF2-40B4-BE49-F238E27FC236}">
                <a16:creationId xmlns:a16="http://schemas.microsoft.com/office/drawing/2014/main" id="{2842A496-0604-46CE-8DE7-E88486308774}"/>
              </a:ext>
            </a:extLst>
          </p:cNvPr>
          <p:cNvSpPr>
            <a:spLocks noGrp="1"/>
          </p:cNvSpPr>
          <p:nvPr>
            <p:ph idx="1"/>
          </p:nvPr>
        </p:nvSpPr>
        <p:spPr/>
        <p:txBody>
          <a:bodyPr/>
          <a:lstStyle/>
          <a:p>
            <a:r>
              <a:rPr lang="ja-JP" altLang="en-US" b="1" dirty="0">
                <a:solidFill>
                  <a:schemeClr val="accent1"/>
                </a:solidFill>
              </a:rPr>
              <a:t>毎年</a:t>
            </a:r>
            <a:r>
              <a:rPr lang="en-US" altLang="ja-JP" b="1" dirty="0">
                <a:solidFill>
                  <a:schemeClr val="accent1"/>
                </a:solidFill>
              </a:rPr>
              <a:t>DDF</a:t>
            </a:r>
            <a:r>
              <a:rPr lang="ja-JP" altLang="en-US" b="1" dirty="0">
                <a:solidFill>
                  <a:schemeClr val="accent1"/>
                </a:solidFill>
              </a:rPr>
              <a:t>を最大限利用し、世界でもっと「良いこと」をするように努力して下さい</a:t>
            </a:r>
          </a:p>
          <a:p>
            <a:pPr marL="0" indent="0">
              <a:buNone/>
            </a:pPr>
            <a:endParaRPr lang="ja-JP" altLang="en-US" sz="1100" b="1" dirty="0">
              <a:solidFill>
                <a:schemeClr val="accent1"/>
              </a:solidFill>
            </a:endParaRPr>
          </a:p>
          <a:p>
            <a:r>
              <a:rPr kumimoji="1" lang="en-US" altLang="ja-JP" b="1" dirty="0">
                <a:solidFill>
                  <a:schemeClr val="accent1"/>
                </a:solidFill>
              </a:rPr>
              <a:t>DDF</a:t>
            </a:r>
            <a:r>
              <a:rPr kumimoji="1" lang="ja-JP" altLang="en-US" b="1" dirty="0">
                <a:solidFill>
                  <a:schemeClr val="accent1"/>
                </a:solidFill>
              </a:rPr>
              <a:t>は地区補助金、グローバル補助金、ポリオプラスへの寄贈、平和センターへの寄贈などの</a:t>
            </a:r>
          </a:p>
          <a:p>
            <a:pPr marL="0" indent="0">
              <a:buNone/>
            </a:pPr>
            <a:r>
              <a:rPr lang="ja-JP" altLang="en-US" b="1" dirty="0">
                <a:solidFill>
                  <a:schemeClr val="accent1"/>
                </a:solidFill>
              </a:rPr>
              <a:t>    活用方法があることを覚えて下さい</a:t>
            </a:r>
          </a:p>
          <a:p>
            <a:pPr marL="0" indent="0">
              <a:buNone/>
            </a:pPr>
            <a:endParaRPr lang="en-US" altLang="ja-JP" sz="1100" b="1" dirty="0">
              <a:solidFill>
                <a:schemeClr val="accent1"/>
              </a:solidFill>
            </a:endParaRPr>
          </a:p>
          <a:p>
            <a:r>
              <a:rPr kumimoji="1" lang="ja-JP" altLang="en-US" b="1" dirty="0">
                <a:solidFill>
                  <a:schemeClr val="accent1"/>
                </a:solidFill>
              </a:rPr>
              <a:t>各クラブの皆様は地区補助金やグローバル補助金を大いに活用して下さい</a:t>
            </a:r>
          </a:p>
        </p:txBody>
      </p:sp>
      <p:pic>
        <p:nvPicPr>
          <p:cNvPr id="4" name="図 3">
            <a:extLst>
              <a:ext uri="{FF2B5EF4-FFF2-40B4-BE49-F238E27FC236}">
                <a16:creationId xmlns:a16="http://schemas.microsoft.com/office/drawing/2014/main" id="{D09DE8DF-885E-4E7F-83E3-D49157CF0ED8}"/>
              </a:ext>
            </a:extLst>
          </p:cNvPr>
          <p:cNvPicPr>
            <a:picLocks noChangeAspect="1"/>
          </p:cNvPicPr>
          <p:nvPr/>
        </p:nvPicPr>
        <p:blipFill>
          <a:blip r:embed="rId3"/>
          <a:stretch>
            <a:fillRect/>
          </a:stretch>
        </p:blipFill>
        <p:spPr>
          <a:xfrm>
            <a:off x="136525" y="6221462"/>
            <a:ext cx="1440295" cy="542825"/>
          </a:xfrm>
          <a:prstGeom prst="rect">
            <a:avLst/>
          </a:prstGeom>
        </p:spPr>
      </p:pic>
    </p:spTree>
    <p:extLst>
      <p:ext uri="{BB962C8B-B14F-4D97-AF65-F5344CB8AC3E}">
        <p14:creationId xmlns:p14="http://schemas.microsoft.com/office/powerpoint/2010/main" val="296743555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5715B-2DFE-4604-8AEC-34D9F4F25B82}"/>
              </a:ext>
            </a:extLst>
          </p:cNvPr>
          <p:cNvSpPr>
            <a:spLocks noGrp="1"/>
          </p:cNvSpPr>
          <p:nvPr>
            <p:ph type="title"/>
          </p:nvPr>
        </p:nvSpPr>
        <p:spPr>
          <a:xfrm>
            <a:off x="628650" y="365126"/>
            <a:ext cx="7886700" cy="996084"/>
          </a:xfrm>
          <a:solidFill>
            <a:schemeClr val="accent1"/>
          </a:solidFill>
        </p:spPr>
        <p:txBody>
          <a:bodyPr/>
          <a:lstStyle/>
          <a:p>
            <a:pPr algn="ctr"/>
            <a:r>
              <a:rPr kumimoji="1" lang="en-US" altLang="ja-JP" b="1" dirty="0">
                <a:solidFill>
                  <a:schemeClr val="bg1"/>
                </a:solidFill>
              </a:rPr>
              <a:t>Ⅳ.</a:t>
            </a:r>
            <a:r>
              <a:rPr lang="ja-JP" altLang="en-US" b="1" dirty="0">
                <a:solidFill>
                  <a:schemeClr val="bg1"/>
                </a:solidFill>
              </a:rPr>
              <a:t> 恒久基金を増やそう</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3471DF03-5B7B-42AC-A051-26A47AD0D112}"/>
              </a:ext>
            </a:extLst>
          </p:cNvPr>
          <p:cNvSpPr>
            <a:spLocks noGrp="1"/>
          </p:cNvSpPr>
          <p:nvPr>
            <p:ph idx="1"/>
          </p:nvPr>
        </p:nvSpPr>
        <p:spPr>
          <a:xfrm>
            <a:off x="628650" y="1825625"/>
            <a:ext cx="8256270" cy="4351338"/>
          </a:xfrm>
        </p:spPr>
        <p:txBody>
          <a:bodyPr/>
          <a:lstStyle/>
          <a:p>
            <a:r>
              <a:rPr kumimoji="1" lang="ja-JP" altLang="en-US" sz="3200" b="1" dirty="0">
                <a:solidFill>
                  <a:schemeClr val="accent1"/>
                </a:solidFill>
              </a:rPr>
              <a:t>現在　</a:t>
            </a:r>
            <a:r>
              <a:rPr kumimoji="1" lang="en-US" altLang="ja-JP" sz="3200" b="1" dirty="0">
                <a:solidFill>
                  <a:schemeClr val="accent1"/>
                </a:solidFill>
              </a:rPr>
              <a:t>11</a:t>
            </a:r>
            <a:r>
              <a:rPr kumimoji="1" lang="ja-JP" altLang="en-US" sz="3200" b="1" dirty="0">
                <a:solidFill>
                  <a:schemeClr val="accent1"/>
                </a:solidFill>
              </a:rPr>
              <a:t>億ドル強です</a:t>
            </a:r>
          </a:p>
          <a:p>
            <a:pPr marL="0" indent="0">
              <a:buNone/>
            </a:pPr>
            <a:endParaRPr kumimoji="1" lang="ja-JP" altLang="en-US" sz="1800" b="1" dirty="0">
              <a:solidFill>
                <a:schemeClr val="accent1"/>
              </a:solidFill>
            </a:endParaRPr>
          </a:p>
          <a:p>
            <a:r>
              <a:rPr lang="en-US" altLang="ja-JP" sz="3200" b="1" dirty="0">
                <a:solidFill>
                  <a:schemeClr val="accent1"/>
                </a:solidFill>
              </a:rPr>
              <a:t>2025</a:t>
            </a:r>
            <a:r>
              <a:rPr lang="ja-JP" altLang="en-US" sz="3200" b="1" dirty="0">
                <a:solidFill>
                  <a:schemeClr val="accent1"/>
                </a:solidFill>
              </a:rPr>
              <a:t>年までに　</a:t>
            </a:r>
            <a:r>
              <a:rPr lang="en-US" altLang="ja-JP" sz="3200" b="1" dirty="0">
                <a:solidFill>
                  <a:schemeClr val="accent1"/>
                </a:solidFill>
              </a:rPr>
              <a:t>20</a:t>
            </a:r>
            <a:r>
              <a:rPr lang="ja-JP" altLang="en-US" sz="3200" b="1" dirty="0">
                <a:solidFill>
                  <a:schemeClr val="accent1"/>
                </a:solidFill>
              </a:rPr>
              <a:t>億</a:t>
            </a:r>
            <a:r>
              <a:rPr lang="en-US" altLang="ja-JP" sz="3200" b="1" dirty="0">
                <a:solidFill>
                  <a:schemeClr val="accent1"/>
                </a:solidFill>
              </a:rPr>
              <a:t>2500</a:t>
            </a:r>
            <a:r>
              <a:rPr lang="ja-JP" altLang="en-US" sz="3200" b="1" dirty="0">
                <a:solidFill>
                  <a:schemeClr val="accent1"/>
                </a:solidFill>
              </a:rPr>
              <a:t>万ドルを目標と致します</a:t>
            </a:r>
          </a:p>
          <a:p>
            <a:pPr marL="0" indent="0">
              <a:buNone/>
            </a:pPr>
            <a:endParaRPr lang="ja-JP" altLang="en-US" sz="1800" b="1" dirty="0">
              <a:solidFill>
                <a:schemeClr val="accent1"/>
              </a:solidFill>
            </a:endParaRPr>
          </a:p>
          <a:p>
            <a:r>
              <a:rPr kumimoji="1" lang="ja-JP" altLang="en-US" sz="3200" b="1" dirty="0">
                <a:solidFill>
                  <a:schemeClr val="accent1"/>
                </a:solidFill>
              </a:rPr>
              <a:t>これはロータリーの活動の基盤となります</a:t>
            </a:r>
          </a:p>
          <a:p>
            <a:pPr marL="0" indent="0">
              <a:buNone/>
            </a:pPr>
            <a:endParaRPr kumimoji="1" lang="ja-JP" altLang="en-US" sz="1800" b="1" dirty="0">
              <a:solidFill>
                <a:schemeClr val="accent1"/>
              </a:solidFill>
            </a:endParaRPr>
          </a:p>
          <a:p>
            <a:r>
              <a:rPr lang="ja-JP" altLang="en-US" sz="3200" b="1" dirty="0">
                <a:solidFill>
                  <a:schemeClr val="accent1"/>
                </a:solidFill>
              </a:rPr>
              <a:t>チャリティー・ナビゲーターによる最高の格付けを今後も続けるためにも</a:t>
            </a:r>
          </a:p>
        </p:txBody>
      </p:sp>
      <p:pic>
        <p:nvPicPr>
          <p:cNvPr id="4" name="図 3">
            <a:extLst>
              <a:ext uri="{FF2B5EF4-FFF2-40B4-BE49-F238E27FC236}">
                <a16:creationId xmlns:a16="http://schemas.microsoft.com/office/drawing/2014/main" id="{EC1F092F-5EAA-4964-B416-60D39407DAC9}"/>
              </a:ext>
            </a:extLst>
          </p:cNvPr>
          <p:cNvPicPr>
            <a:picLocks noChangeAspect="1"/>
          </p:cNvPicPr>
          <p:nvPr/>
        </p:nvPicPr>
        <p:blipFill>
          <a:blip r:embed="rId3"/>
          <a:stretch>
            <a:fillRect/>
          </a:stretch>
        </p:blipFill>
        <p:spPr>
          <a:xfrm>
            <a:off x="136525" y="6221462"/>
            <a:ext cx="1440295" cy="542825"/>
          </a:xfrm>
          <a:prstGeom prst="rect">
            <a:avLst/>
          </a:prstGeom>
        </p:spPr>
      </p:pic>
    </p:spTree>
    <p:extLst>
      <p:ext uri="{BB962C8B-B14F-4D97-AF65-F5344CB8AC3E}">
        <p14:creationId xmlns:p14="http://schemas.microsoft.com/office/powerpoint/2010/main" val="286846929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D4CF6A7-AE99-447B-ABF7-0597276101A8}"/>
              </a:ext>
            </a:extLst>
          </p:cNvPr>
          <p:cNvSpPr>
            <a:spLocks noGrp="1"/>
          </p:cNvSpPr>
          <p:nvPr>
            <p:ph idx="1"/>
          </p:nvPr>
        </p:nvSpPr>
        <p:spPr>
          <a:xfrm>
            <a:off x="135082" y="197427"/>
            <a:ext cx="8873835" cy="6535882"/>
          </a:xfrm>
          <a:solidFill>
            <a:schemeClr val="accent1">
              <a:lumMod val="40000"/>
              <a:lumOff val="60000"/>
            </a:schemeClr>
          </a:solidFill>
        </p:spPr>
        <p:txBody>
          <a:bodyPr/>
          <a:lstStyle/>
          <a:p>
            <a:pPr marL="0" indent="0">
              <a:buNone/>
            </a:pPr>
            <a:endParaRPr kumimoji="1" lang="ja-JP" altLang="en-US" sz="3200" dirty="0">
              <a:solidFill>
                <a:schemeClr val="bg1"/>
              </a:solidFill>
            </a:endParaRPr>
          </a:p>
          <a:p>
            <a:pPr marL="0" indent="0">
              <a:buNone/>
            </a:pPr>
            <a:endParaRPr lang="ja-JP" altLang="en-US" sz="3200" dirty="0">
              <a:solidFill>
                <a:schemeClr val="bg1"/>
              </a:solidFill>
            </a:endParaRPr>
          </a:p>
          <a:p>
            <a:pPr marL="0" indent="0">
              <a:buNone/>
            </a:pPr>
            <a:endParaRPr kumimoji="1" lang="ja-JP" altLang="en-US" sz="3200" dirty="0">
              <a:solidFill>
                <a:schemeClr val="bg1"/>
              </a:solidFill>
            </a:endParaRPr>
          </a:p>
          <a:p>
            <a:pPr marL="0" indent="0">
              <a:buNone/>
            </a:pPr>
            <a:endParaRPr lang="ja-JP" altLang="en-US" sz="3200" dirty="0">
              <a:solidFill>
                <a:schemeClr val="bg1"/>
              </a:solidFill>
            </a:endParaRPr>
          </a:p>
          <a:p>
            <a:pPr marL="0" indent="0">
              <a:buNone/>
            </a:pPr>
            <a:endParaRPr kumimoji="1" lang="ja-JP" altLang="en-US" sz="3200" dirty="0">
              <a:solidFill>
                <a:schemeClr val="bg1"/>
              </a:solidFill>
            </a:endParaRPr>
          </a:p>
          <a:p>
            <a:pPr marL="0" indent="0">
              <a:buNone/>
            </a:pPr>
            <a:r>
              <a:rPr lang="ja-JP" altLang="en-US" sz="3200" dirty="0">
                <a:solidFill>
                  <a:schemeClr val="bg1"/>
                </a:solidFill>
              </a:rPr>
              <a:t>　　　</a:t>
            </a:r>
            <a:r>
              <a:rPr kumimoji="1" lang="ja-JP" altLang="en-US" sz="3600" dirty="0">
                <a:solidFill>
                  <a:srgbClr val="0070C0"/>
                </a:solidFill>
              </a:rPr>
              <a:t>ご清聴ありがとうございました。</a:t>
            </a:r>
          </a:p>
        </p:txBody>
      </p:sp>
      <p:pic>
        <p:nvPicPr>
          <p:cNvPr id="4" name="図 3">
            <a:extLst>
              <a:ext uri="{FF2B5EF4-FFF2-40B4-BE49-F238E27FC236}">
                <a16:creationId xmlns:a16="http://schemas.microsoft.com/office/drawing/2014/main" id="{2C00DC05-CB7B-4580-BC92-BEB86BC85420}"/>
              </a:ext>
            </a:extLst>
          </p:cNvPr>
          <p:cNvPicPr>
            <a:picLocks noChangeAspect="1"/>
          </p:cNvPicPr>
          <p:nvPr/>
        </p:nvPicPr>
        <p:blipFill>
          <a:blip r:embed="rId3"/>
          <a:stretch>
            <a:fillRect/>
          </a:stretch>
        </p:blipFill>
        <p:spPr>
          <a:xfrm>
            <a:off x="313170" y="5940907"/>
            <a:ext cx="1440295" cy="542825"/>
          </a:xfrm>
          <a:prstGeom prst="rect">
            <a:avLst/>
          </a:prstGeom>
        </p:spPr>
      </p:pic>
    </p:spTree>
    <p:extLst>
      <p:ext uri="{BB962C8B-B14F-4D97-AF65-F5344CB8AC3E}">
        <p14:creationId xmlns:p14="http://schemas.microsoft.com/office/powerpoint/2010/main" val="11720348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92C245-B662-4B85-8B15-6502D62E8494}"/>
              </a:ext>
            </a:extLst>
          </p:cNvPr>
          <p:cNvSpPr>
            <a:spLocks noGrp="1"/>
          </p:cNvSpPr>
          <p:nvPr>
            <p:ph type="title"/>
          </p:nvPr>
        </p:nvSpPr>
        <p:spPr>
          <a:xfrm>
            <a:off x="93519" y="1"/>
            <a:ext cx="8956964" cy="6764482"/>
          </a:xfrm>
        </p:spPr>
        <p:txBody>
          <a:bodyPr/>
          <a:lstStyle/>
          <a:p>
            <a:endParaRPr kumimoji="1" lang="ja-JP" altLang="en-US" dirty="0"/>
          </a:p>
        </p:txBody>
      </p:sp>
      <p:sp>
        <p:nvSpPr>
          <p:cNvPr id="3" name="四角形: 角を丸くする 2">
            <a:extLst>
              <a:ext uri="{FF2B5EF4-FFF2-40B4-BE49-F238E27FC236}">
                <a16:creationId xmlns:a16="http://schemas.microsoft.com/office/drawing/2014/main" id="{0BD56E05-3237-4DDA-8DE9-D2AD146F3442}"/>
              </a:ext>
            </a:extLst>
          </p:cNvPr>
          <p:cNvSpPr/>
          <p:nvPr/>
        </p:nvSpPr>
        <p:spPr>
          <a:xfrm>
            <a:off x="249381" y="166254"/>
            <a:ext cx="8645237" cy="632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t>切迫した問題が山積みとなっているこの世界で、私たちは単なる傍観者ではなく、</a:t>
            </a:r>
            <a:r>
              <a:rPr lang="ja-JP" altLang="en-US" sz="2800" b="1" dirty="0">
                <a:solidFill>
                  <a:schemeClr val="bg1"/>
                </a:solidFill>
              </a:rPr>
              <a:t>自ら行動する</a:t>
            </a:r>
            <a:r>
              <a:rPr lang="ja-JP" altLang="en-US" sz="2800" b="1" dirty="0"/>
              <a:t>責任があると考えています。ロータリーは以下の分野に重点を置いて活動しています。</a:t>
            </a:r>
          </a:p>
          <a:p>
            <a:endParaRPr lang="ja-JP" altLang="en-US" sz="2800" dirty="0"/>
          </a:p>
          <a:p>
            <a:pPr marL="285750" indent="-285750">
              <a:buFont typeface="Wingdings" panose="05000000000000000000" pitchFamily="2" charset="2"/>
              <a:buChar char="Ø"/>
            </a:pPr>
            <a:r>
              <a:rPr lang="ja-JP" altLang="en-US" sz="3200" b="1" dirty="0"/>
              <a:t>平和の推進</a:t>
            </a:r>
          </a:p>
          <a:p>
            <a:pPr marL="285750" indent="-285750">
              <a:buFont typeface="Wingdings" panose="05000000000000000000" pitchFamily="2" charset="2"/>
              <a:buChar char="Ø"/>
            </a:pPr>
            <a:r>
              <a:rPr lang="ja-JP" altLang="en-US" sz="3200" b="1" dirty="0"/>
              <a:t>疾病との闘い</a:t>
            </a:r>
          </a:p>
          <a:p>
            <a:pPr marL="285750" indent="-285750">
              <a:buFont typeface="Wingdings" panose="05000000000000000000" pitchFamily="2" charset="2"/>
              <a:buChar char="Ø"/>
            </a:pPr>
            <a:r>
              <a:rPr lang="ja-JP" altLang="en-US" sz="3200" b="1" dirty="0"/>
              <a:t>水と衛生</a:t>
            </a:r>
          </a:p>
          <a:p>
            <a:pPr marL="285750" indent="-285750">
              <a:buFont typeface="Wingdings" panose="05000000000000000000" pitchFamily="2" charset="2"/>
              <a:buChar char="Ø"/>
            </a:pPr>
            <a:r>
              <a:rPr lang="ja-JP" altLang="en-US" sz="3200" b="1" dirty="0"/>
              <a:t>母子の健康</a:t>
            </a:r>
          </a:p>
          <a:p>
            <a:pPr marL="285750" indent="-285750">
              <a:buFont typeface="Wingdings" panose="05000000000000000000" pitchFamily="2" charset="2"/>
              <a:buChar char="Ø"/>
            </a:pPr>
            <a:r>
              <a:rPr lang="ja-JP" altLang="en-US" sz="3200" b="1" dirty="0"/>
              <a:t>教育の支援</a:t>
            </a:r>
          </a:p>
          <a:p>
            <a:pPr marL="285750" indent="-285750">
              <a:buFont typeface="Wingdings" panose="05000000000000000000" pitchFamily="2" charset="2"/>
              <a:buChar char="Ø"/>
            </a:pPr>
            <a:r>
              <a:rPr lang="ja-JP" altLang="en-US" sz="3200" b="1" dirty="0"/>
              <a:t>地元経済の成長</a:t>
            </a:r>
          </a:p>
        </p:txBody>
      </p:sp>
      <p:pic>
        <p:nvPicPr>
          <p:cNvPr id="4" name="図 3">
            <a:extLst>
              <a:ext uri="{FF2B5EF4-FFF2-40B4-BE49-F238E27FC236}">
                <a16:creationId xmlns:a16="http://schemas.microsoft.com/office/drawing/2014/main" id="{D7FFE426-B1CC-4199-B65D-9BAA6C5BDABB}"/>
              </a:ext>
            </a:extLst>
          </p:cNvPr>
          <p:cNvPicPr>
            <a:picLocks noChangeAspect="1"/>
          </p:cNvPicPr>
          <p:nvPr/>
        </p:nvPicPr>
        <p:blipFill>
          <a:blip r:embed="rId3"/>
          <a:stretch>
            <a:fillRect/>
          </a:stretch>
        </p:blipFill>
        <p:spPr>
          <a:xfrm>
            <a:off x="434686" y="6107357"/>
            <a:ext cx="1440295" cy="542825"/>
          </a:xfrm>
          <a:prstGeom prst="rect">
            <a:avLst/>
          </a:prstGeom>
        </p:spPr>
      </p:pic>
    </p:spTree>
    <p:extLst>
      <p:ext uri="{BB962C8B-B14F-4D97-AF65-F5344CB8AC3E}">
        <p14:creationId xmlns:p14="http://schemas.microsoft.com/office/powerpoint/2010/main" val="36367169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EBDE97-C33D-4B33-B094-84797D663520}"/>
              </a:ext>
            </a:extLst>
          </p:cNvPr>
          <p:cNvSpPr>
            <a:spLocks noGrp="1"/>
          </p:cNvSpPr>
          <p:nvPr>
            <p:ph type="title"/>
          </p:nvPr>
        </p:nvSpPr>
        <p:spPr>
          <a:xfrm>
            <a:off x="374073" y="114301"/>
            <a:ext cx="8551718" cy="581890"/>
          </a:xfrm>
        </p:spPr>
        <p:txBody>
          <a:bodyPr/>
          <a:lstStyle/>
          <a:p>
            <a:r>
              <a:rPr kumimoji="1" lang="en-US" altLang="ja-JP" dirty="0"/>
              <a:t>19</a:t>
            </a:r>
            <a:r>
              <a:rPr kumimoji="1" lang="ja-JP" altLang="en-US" dirty="0"/>
              <a:t>名</a:t>
            </a:r>
          </a:p>
        </p:txBody>
      </p:sp>
      <p:sp>
        <p:nvSpPr>
          <p:cNvPr id="3" name="四角形: 角を丸くする 2">
            <a:extLst>
              <a:ext uri="{FF2B5EF4-FFF2-40B4-BE49-F238E27FC236}">
                <a16:creationId xmlns:a16="http://schemas.microsoft.com/office/drawing/2014/main" id="{6EA21580-EB47-4DB2-8DD1-2B5507170626}"/>
              </a:ext>
            </a:extLst>
          </p:cNvPr>
          <p:cNvSpPr/>
          <p:nvPr/>
        </p:nvSpPr>
        <p:spPr>
          <a:xfrm>
            <a:off x="426027" y="197427"/>
            <a:ext cx="8551718" cy="810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t>ロータリーの設立</a:t>
            </a:r>
          </a:p>
        </p:txBody>
      </p:sp>
      <p:pic>
        <p:nvPicPr>
          <p:cNvPr id="6" name="図 5" descr="ネクタイ, 衣類, 男性, 着用している が含まれている画像&#10;&#10;非常に高い精度で生成された説明">
            <a:extLst>
              <a:ext uri="{FF2B5EF4-FFF2-40B4-BE49-F238E27FC236}">
                <a16:creationId xmlns:a16="http://schemas.microsoft.com/office/drawing/2014/main" id="{1441C3BC-4EEC-4D37-8ED2-0A366390C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2317173"/>
            <a:ext cx="3619500" cy="2038350"/>
          </a:xfrm>
          <a:prstGeom prst="rect">
            <a:avLst/>
          </a:prstGeom>
        </p:spPr>
      </p:pic>
      <p:sp>
        <p:nvSpPr>
          <p:cNvPr id="7" name="正方形/長方形 6">
            <a:extLst>
              <a:ext uri="{FF2B5EF4-FFF2-40B4-BE49-F238E27FC236}">
                <a16:creationId xmlns:a16="http://schemas.microsoft.com/office/drawing/2014/main" id="{5D1028F0-8CDD-4809-87F1-F04D1D2D7815}"/>
              </a:ext>
            </a:extLst>
          </p:cNvPr>
          <p:cNvSpPr/>
          <p:nvPr/>
        </p:nvSpPr>
        <p:spPr>
          <a:xfrm>
            <a:off x="2270414" y="1390650"/>
            <a:ext cx="4436918" cy="92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002060"/>
                </a:solidFill>
              </a:rPr>
              <a:t>ポール・ハリス</a:t>
            </a:r>
          </a:p>
        </p:txBody>
      </p:sp>
      <p:sp>
        <p:nvSpPr>
          <p:cNvPr id="9" name="正方形/長方形 8">
            <a:extLst>
              <a:ext uri="{FF2B5EF4-FFF2-40B4-BE49-F238E27FC236}">
                <a16:creationId xmlns:a16="http://schemas.microsoft.com/office/drawing/2014/main" id="{FAB91F95-6807-4D55-9F1F-6E5DC0085145}"/>
              </a:ext>
            </a:extLst>
          </p:cNvPr>
          <p:cNvSpPr/>
          <p:nvPr/>
        </p:nvSpPr>
        <p:spPr>
          <a:xfrm>
            <a:off x="4525241" y="2317173"/>
            <a:ext cx="4364182" cy="2038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solidFill>
                  <a:srgbClr val="FF0000"/>
                </a:solidFill>
              </a:rPr>
              <a:t>1905</a:t>
            </a:r>
            <a:r>
              <a:rPr kumimoji="1" lang="ja-JP" altLang="en-US" sz="4000" dirty="0">
                <a:solidFill>
                  <a:srgbClr val="FF0000"/>
                </a:solidFill>
              </a:rPr>
              <a:t>年</a:t>
            </a:r>
            <a:r>
              <a:rPr kumimoji="1" lang="ja-JP" altLang="en-US" sz="2400" dirty="0">
                <a:solidFill>
                  <a:srgbClr val="002060"/>
                </a:solidFill>
              </a:rPr>
              <a:t>　</a:t>
            </a:r>
          </a:p>
          <a:p>
            <a:pPr algn="ctr"/>
            <a:r>
              <a:rPr kumimoji="1" lang="ja-JP" altLang="en-US" sz="2400" dirty="0">
                <a:solidFill>
                  <a:srgbClr val="002060"/>
                </a:solidFill>
              </a:rPr>
              <a:t>シカゴ・ロータリークラブ</a:t>
            </a:r>
          </a:p>
        </p:txBody>
      </p:sp>
      <p:pic>
        <p:nvPicPr>
          <p:cNvPr id="10" name="図 9">
            <a:extLst>
              <a:ext uri="{FF2B5EF4-FFF2-40B4-BE49-F238E27FC236}">
                <a16:creationId xmlns:a16="http://schemas.microsoft.com/office/drawing/2014/main" id="{BE0107A6-7055-4885-8DBD-FB540D4D6296}"/>
              </a:ext>
            </a:extLst>
          </p:cNvPr>
          <p:cNvPicPr>
            <a:picLocks noChangeAspect="1"/>
          </p:cNvPicPr>
          <p:nvPr/>
        </p:nvPicPr>
        <p:blipFill>
          <a:blip r:embed="rId4"/>
          <a:stretch>
            <a:fillRect/>
          </a:stretch>
        </p:blipFill>
        <p:spPr>
          <a:xfrm>
            <a:off x="434686" y="6107357"/>
            <a:ext cx="1440295" cy="542825"/>
          </a:xfrm>
          <a:prstGeom prst="rect">
            <a:avLst/>
          </a:prstGeom>
        </p:spPr>
      </p:pic>
      <p:sp>
        <p:nvSpPr>
          <p:cNvPr id="11" name="正方形/長方形 10">
            <a:extLst>
              <a:ext uri="{FF2B5EF4-FFF2-40B4-BE49-F238E27FC236}">
                <a16:creationId xmlns:a16="http://schemas.microsoft.com/office/drawing/2014/main" id="{02301575-E857-4DA0-852A-D3293577C6B7}"/>
              </a:ext>
            </a:extLst>
          </p:cNvPr>
          <p:cNvSpPr/>
          <p:nvPr/>
        </p:nvSpPr>
        <p:spPr>
          <a:xfrm>
            <a:off x="852054" y="4826194"/>
            <a:ext cx="8125691" cy="810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rgbClr val="002060"/>
                </a:solidFill>
              </a:rPr>
              <a:t>その</a:t>
            </a:r>
            <a:r>
              <a:rPr kumimoji="1" lang="en-US" altLang="ja-JP" sz="4800" dirty="0">
                <a:solidFill>
                  <a:srgbClr val="002060"/>
                </a:solidFill>
              </a:rPr>
              <a:t>12</a:t>
            </a:r>
            <a:r>
              <a:rPr kumimoji="1" lang="ja-JP" altLang="en-US" sz="4800" dirty="0">
                <a:solidFill>
                  <a:srgbClr val="002060"/>
                </a:solidFill>
              </a:rPr>
              <a:t>年後・・・・・</a:t>
            </a:r>
          </a:p>
        </p:txBody>
      </p:sp>
    </p:spTree>
    <p:extLst>
      <p:ext uri="{BB962C8B-B14F-4D97-AF65-F5344CB8AC3E}">
        <p14:creationId xmlns:p14="http://schemas.microsoft.com/office/powerpoint/2010/main" val="16803695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557666" y="236718"/>
            <a:ext cx="8028669" cy="523831"/>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32146" rIns="32146" anchor="ctr"/>
          <a:lstStyle>
            <a:lvl1pPr algn="ctr">
              <a:defRPr sz="4000" b="1">
                <a:solidFill>
                  <a:srgbClr val="FFFFFF"/>
                </a:solidFill>
              </a:defRPr>
            </a:lvl1pPr>
          </a:lstStyle>
          <a:p>
            <a:pPr defTabSz="321457" eaLnBrk="1" fontAlgn="auto" hangingPunct="1">
              <a:spcBef>
                <a:spcPts val="0"/>
              </a:spcBef>
              <a:spcAft>
                <a:spcPts val="0"/>
              </a:spcAft>
              <a:defRPr/>
            </a:pPr>
            <a:r>
              <a:rPr lang="ja-JP" altLang="en-US" sz="2812" dirty="0">
                <a:latin typeface="HG丸ｺﾞｼｯｸM-PRO" panose="020F0600000000000000" pitchFamily="50" charset="-128"/>
                <a:ea typeface="HG丸ｺﾞｼｯｸM-PRO" panose="020F0600000000000000" pitchFamily="50" charset="-128"/>
              </a:rPr>
              <a:t>ロータリー</a:t>
            </a:r>
            <a:r>
              <a:rPr lang="en-US" altLang="ja-JP" sz="2812" dirty="0">
                <a:latin typeface="HG丸ｺﾞｼｯｸM-PRO" panose="020F0600000000000000" pitchFamily="50" charset="-128"/>
                <a:ea typeface="HG丸ｺﾞｼｯｸM-PRO" panose="020F0600000000000000" pitchFamily="50" charset="-128"/>
              </a:rPr>
              <a:t> </a:t>
            </a:r>
            <a:r>
              <a:rPr lang="ja-JP" altLang="en-US" sz="2812" dirty="0">
                <a:latin typeface="HG丸ｺﾞｼｯｸM-PRO" panose="020F0600000000000000" pitchFamily="50" charset="-128"/>
                <a:ea typeface="HG丸ｺﾞｼｯｸM-PRO" panose="020F0600000000000000" pitchFamily="50" charset="-128"/>
              </a:rPr>
              <a:t>財団の礎が誕生</a:t>
            </a:r>
            <a:endParaRPr lang="en-US" sz="2812" dirty="0">
              <a:latin typeface="HG丸ｺﾞｼｯｸM-PRO" panose="020F0600000000000000" pitchFamily="50" charset="-128"/>
              <a:ea typeface="HG丸ｺﾞｼｯｸM-PRO" panose="020F0600000000000000" pitchFamily="50" charset="-128"/>
            </a:endParaRPr>
          </a:p>
        </p:txBody>
      </p:sp>
      <p:pic>
        <p:nvPicPr>
          <p:cNvPr id="7" name="droppedImage.pdf"/>
          <p:cNvPicPr>
            <a:picLocks noChangeAspect="1"/>
          </p:cNvPicPr>
          <p:nvPr/>
        </p:nvPicPr>
        <p:blipFill>
          <a:blip r:embed="rId3">
            <a:extLst/>
          </a:blip>
          <a:stretch>
            <a:fillRect/>
          </a:stretch>
        </p:blipFill>
        <p:spPr>
          <a:xfrm>
            <a:off x="1243252" y="3156924"/>
            <a:ext cx="2271490" cy="2821174"/>
          </a:xfrm>
          <a:prstGeom prst="rect">
            <a:avLst/>
          </a:prstGeom>
          <a:ln w="12700">
            <a:miter lim="400000"/>
          </a:ln>
        </p:spPr>
      </p:pic>
      <p:sp>
        <p:nvSpPr>
          <p:cNvPr id="8" name="Shape 159"/>
          <p:cNvSpPr/>
          <p:nvPr/>
        </p:nvSpPr>
        <p:spPr>
          <a:xfrm>
            <a:off x="581890" y="2075742"/>
            <a:ext cx="5876059" cy="770292"/>
          </a:xfrm>
          <a:prstGeom prst="rect">
            <a:avLst/>
          </a:prstGeom>
          <a:ln w="25400">
            <a:noFill/>
            <a:miter lim="400000"/>
          </a:ln>
          <a:extLst>
            <a:ext uri="{C572A759-6A51-4108-AA02-DFA0A04FC94B}">
              <ma14:wrappingTextBoxFlag xmlns:ma14="http://schemas.microsoft.com/office/mac/drawingml/2011/main" xmlns="" val="1"/>
            </a:ext>
          </a:extLst>
        </p:spPr>
        <p:txBody>
          <a:bodyPr lIns="35719" tIns="35719" rIns="35719" bIns="35719"/>
          <a:lstStyle/>
          <a:p>
            <a:pPr algn="l">
              <a:lnSpc>
                <a:spcPct val="18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sz="2320" dirty="0">
                <a:latin typeface="HG丸ｺﾞｼｯｸM-PRO" panose="020F0600000000000000" pitchFamily="50" charset="-128"/>
                <a:ea typeface="HG丸ｺﾞｼｯｸM-PRO" panose="020F0600000000000000" pitchFamily="50" charset="-128"/>
              </a:rPr>
              <a:t>1917-18 </a:t>
            </a:r>
            <a:r>
              <a:rPr sz="2320" dirty="0" err="1">
                <a:latin typeface="HG丸ｺﾞｼｯｸM-PRO" panose="020F0600000000000000" pitchFamily="50" charset="-128"/>
                <a:ea typeface="HG丸ｺﾞｼｯｸM-PRO" panose="020F0600000000000000" pitchFamily="50" charset="-128"/>
              </a:rPr>
              <a:t>RI会長</a:t>
            </a:r>
            <a:r>
              <a:rPr lang="ja-JP" altLang="en-US" sz="2320" dirty="0">
                <a:latin typeface="HG丸ｺﾞｼｯｸM-PRO" panose="020F0600000000000000" pitchFamily="50" charset="-128"/>
                <a:ea typeface="HG丸ｺﾞｼｯｸM-PRO" panose="020F0600000000000000" pitchFamily="50" charset="-128"/>
              </a:rPr>
              <a:t>（</a:t>
            </a:r>
            <a:r>
              <a:rPr sz="2320" dirty="0" err="1">
                <a:latin typeface="HG丸ｺﾞｼｯｸM-PRO" panose="020F0600000000000000" pitchFamily="50" charset="-128"/>
                <a:ea typeface="HG丸ｺﾞｼｯｸM-PRO" panose="020F0600000000000000" pitchFamily="50" charset="-128"/>
              </a:rPr>
              <a:t>ロータリー財団の父</a:t>
            </a:r>
            <a:r>
              <a:rPr lang="ja-JP" altLang="en-US" sz="2320" dirty="0">
                <a:latin typeface="HG丸ｺﾞｼｯｸM-PRO" panose="020F0600000000000000" pitchFamily="50" charset="-128"/>
                <a:ea typeface="HG丸ｺﾞｼｯｸM-PRO" panose="020F0600000000000000" pitchFamily="50" charset="-128"/>
              </a:rPr>
              <a:t>）</a:t>
            </a:r>
            <a:endParaRPr sz="232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3749065" y="3118643"/>
            <a:ext cx="5417769" cy="1110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spcBef>
                <a:spcPts val="0"/>
              </a:spcBef>
              <a:spcAft>
                <a:spcPts val="0"/>
              </a:spcAft>
            </a:pPr>
            <a:r>
              <a:rPr lang="en-US" altLang="ja-JP" sz="2531" b="1" dirty="0">
                <a:solidFill>
                  <a:srgbClr val="FF0000"/>
                </a:solidFill>
                <a:latin typeface="HG丸ｺﾞｼｯｸM-PRO" panose="020F0600000000000000" pitchFamily="50" charset="-128"/>
                <a:ea typeface="HG丸ｺﾞｼｯｸM-PRO" panose="020F0600000000000000" pitchFamily="50" charset="-128"/>
                <a:sym typeface="ヒラギノ角ゴ Pro W3"/>
              </a:rPr>
              <a:t>1917</a:t>
            </a:r>
            <a:r>
              <a:rPr lang="ja-JP" altLang="en-US" sz="2531" b="1" dirty="0">
                <a:solidFill>
                  <a:srgbClr val="FF0000"/>
                </a:solidFill>
                <a:latin typeface="HG丸ｺﾞｼｯｸM-PRO" panose="020F0600000000000000" pitchFamily="50" charset="-128"/>
                <a:ea typeface="HG丸ｺﾞｼｯｸM-PRO" panose="020F0600000000000000" pitchFamily="50" charset="-128"/>
                <a:sym typeface="ヒラギノ角ゴ Pro W3"/>
              </a:rPr>
              <a:t>年アトランタ</a:t>
            </a:r>
            <a:r>
              <a:rPr lang="ja-JP" altLang="en-US" sz="2531" dirty="0">
                <a:solidFill>
                  <a:srgbClr val="002060"/>
                </a:solidFill>
                <a:latin typeface="HG丸ｺﾞｼｯｸM-PRO" panose="020F0600000000000000" pitchFamily="50" charset="-128"/>
                <a:ea typeface="HG丸ｺﾞｼｯｸM-PRO" panose="020F0600000000000000" pitchFamily="50" charset="-128"/>
                <a:sym typeface="ヒラギノ角ゴ Pro W3"/>
              </a:rPr>
              <a:t>国際大会</a:t>
            </a:r>
            <a:endParaRPr lang="en-US" altLang="ja-JP" sz="2531" dirty="0">
              <a:solidFill>
                <a:srgbClr val="002060"/>
              </a:solidFill>
              <a:latin typeface="HG丸ｺﾞｼｯｸM-PRO" panose="020F0600000000000000" pitchFamily="50" charset="-128"/>
              <a:ea typeface="HG丸ｺﾞｼｯｸM-PRO" panose="020F0600000000000000" pitchFamily="50" charset="-128"/>
              <a:sym typeface="ヒラギノ角ゴ Pro W3"/>
            </a:endParaRPr>
          </a:p>
          <a:p>
            <a:pPr algn="ctr" defTabSz="410751" fontAlgn="auto">
              <a:lnSpc>
                <a:spcPct val="150000"/>
              </a:lnSpc>
              <a:spcBef>
                <a:spcPts val="0"/>
              </a:spcBef>
              <a:spcAft>
                <a:spcPts val="0"/>
              </a:spcAft>
            </a:pPr>
            <a:r>
              <a:rPr lang="en-US" altLang="ja-JP" sz="2812" dirty="0">
                <a:solidFill>
                  <a:srgbClr val="002060"/>
                </a:solidFill>
                <a:latin typeface="HG丸ｺﾞｼｯｸM-PRO" panose="020F0600000000000000" pitchFamily="50" charset="-128"/>
                <a:ea typeface="HG丸ｺﾞｼｯｸM-PRO" panose="020F0600000000000000" pitchFamily="50" charset="-128"/>
                <a:sym typeface="ヒラギノ角ゴ Pro W3"/>
              </a:rPr>
              <a:t>『</a:t>
            </a:r>
            <a:r>
              <a:rPr lang="ja-JP" altLang="en-US" sz="2812" dirty="0">
                <a:solidFill>
                  <a:srgbClr val="002060"/>
                </a:solidFill>
                <a:latin typeface="HG丸ｺﾞｼｯｸM-PRO" panose="020F0600000000000000" pitchFamily="50" charset="-128"/>
                <a:ea typeface="HG丸ｺﾞｼｯｸM-PRO" panose="020F0600000000000000" pitchFamily="50" charset="-128"/>
                <a:sym typeface="ヒラギノ角ゴ Pro W3"/>
              </a:rPr>
              <a:t>世界でよいことをしよう</a:t>
            </a:r>
            <a:r>
              <a:rPr lang="en-US" altLang="ja-JP" sz="2812" dirty="0">
                <a:solidFill>
                  <a:srgbClr val="002060"/>
                </a:solidFill>
                <a:latin typeface="HG丸ｺﾞｼｯｸM-PRO" panose="020F0600000000000000" pitchFamily="50" charset="-128"/>
                <a:ea typeface="HG丸ｺﾞｼｯｸM-PRO" panose="020F0600000000000000" pitchFamily="50" charset="-128"/>
                <a:sym typeface="ヒラギノ角ゴ Pro W3"/>
              </a:rPr>
              <a:t>』</a:t>
            </a:r>
            <a:endParaRPr lang="ja-JP" altLang="en-US" sz="2812" dirty="0">
              <a:solidFill>
                <a:srgbClr val="002060"/>
              </a:solidFill>
              <a:latin typeface="HG丸ｺﾞｼｯｸM-PRO" panose="020F0600000000000000" pitchFamily="50" charset="-128"/>
              <a:ea typeface="HG丸ｺﾞｼｯｸM-PRO" panose="020F0600000000000000" pitchFamily="50" charset="-128"/>
              <a:sym typeface="ヒラギノ角ゴ Pro W3"/>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5</a:t>
            </a:fld>
            <a:endParaRPr lang="ja-JP" altLang="en-US"/>
          </a:p>
        </p:txBody>
      </p:sp>
      <p:pic>
        <p:nvPicPr>
          <p:cNvPr id="10" name="図 9">
            <a:extLst>
              <a:ext uri="{FF2B5EF4-FFF2-40B4-BE49-F238E27FC236}">
                <a16:creationId xmlns:a16="http://schemas.microsoft.com/office/drawing/2014/main" id="{AAF6D313-A9D7-439F-BDEC-375B790A8A78}"/>
              </a:ext>
            </a:extLst>
          </p:cNvPr>
          <p:cNvPicPr>
            <a:picLocks noChangeAspect="1"/>
          </p:cNvPicPr>
          <p:nvPr/>
        </p:nvPicPr>
        <p:blipFill>
          <a:blip r:embed="rId4"/>
          <a:stretch>
            <a:fillRect/>
          </a:stretch>
        </p:blipFill>
        <p:spPr>
          <a:xfrm>
            <a:off x="434686" y="6107357"/>
            <a:ext cx="1440295" cy="542825"/>
          </a:xfrm>
          <a:prstGeom prst="rect">
            <a:avLst/>
          </a:prstGeom>
        </p:spPr>
      </p:pic>
      <p:sp>
        <p:nvSpPr>
          <p:cNvPr id="3" name="正方形/長方形 2">
            <a:extLst>
              <a:ext uri="{FF2B5EF4-FFF2-40B4-BE49-F238E27FC236}">
                <a16:creationId xmlns:a16="http://schemas.microsoft.com/office/drawing/2014/main" id="{F069AAAB-D975-438C-8C1E-47A348B615CF}"/>
              </a:ext>
            </a:extLst>
          </p:cNvPr>
          <p:cNvSpPr/>
          <p:nvPr/>
        </p:nvSpPr>
        <p:spPr>
          <a:xfrm>
            <a:off x="1073708" y="1033158"/>
            <a:ext cx="7512627" cy="913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002060"/>
                </a:solidFill>
              </a:rPr>
              <a:t>アーチ・クランフ</a:t>
            </a:r>
          </a:p>
        </p:txBody>
      </p:sp>
      <p:sp>
        <p:nvSpPr>
          <p:cNvPr id="4" name="正方形/長方形 3">
            <a:extLst>
              <a:ext uri="{FF2B5EF4-FFF2-40B4-BE49-F238E27FC236}">
                <a16:creationId xmlns:a16="http://schemas.microsoft.com/office/drawing/2014/main" id="{0620E098-65AF-4254-A49D-AAA74650EAF4}"/>
              </a:ext>
            </a:extLst>
          </p:cNvPr>
          <p:cNvSpPr/>
          <p:nvPr/>
        </p:nvSpPr>
        <p:spPr>
          <a:xfrm>
            <a:off x="4145280" y="4846179"/>
            <a:ext cx="4572000" cy="111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0070C0"/>
                </a:solidFill>
              </a:rPr>
              <a:t>国際ロータリー連合会基金</a:t>
            </a:r>
          </a:p>
        </p:txBody>
      </p:sp>
      <p:sp>
        <p:nvSpPr>
          <p:cNvPr id="5" name="矢印: 下 4">
            <a:extLst>
              <a:ext uri="{FF2B5EF4-FFF2-40B4-BE49-F238E27FC236}">
                <a16:creationId xmlns:a16="http://schemas.microsoft.com/office/drawing/2014/main" id="{BDE84AC7-C8FF-44DB-B129-A62139E8B20B}"/>
              </a:ext>
            </a:extLst>
          </p:cNvPr>
          <p:cNvSpPr/>
          <p:nvPr/>
        </p:nvSpPr>
        <p:spPr>
          <a:xfrm>
            <a:off x="6336308" y="4320422"/>
            <a:ext cx="243281" cy="616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9888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67"/>
          <p:cNvGraphicFramePr/>
          <p:nvPr>
            <p:extLst/>
          </p:nvPr>
        </p:nvGraphicFramePr>
        <p:xfrm>
          <a:off x="734247" y="1152224"/>
          <a:ext cx="7675506" cy="4208204"/>
        </p:xfrm>
        <a:graphic>
          <a:graphicData uri="http://schemas.openxmlformats.org/drawingml/2006/table">
            <a:tbl>
              <a:tblPr/>
              <a:tblGrid>
                <a:gridCol w="1212505">
                  <a:extLst>
                    <a:ext uri="{9D8B030D-6E8A-4147-A177-3AD203B41FA5}">
                      <a16:colId xmlns:a16="http://schemas.microsoft.com/office/drawing/2014/main" val="20000"/>
                    </a:ext>
                  </a:extLst>
                </a:gridCol>
                <a:gridCol w="6463001">
                  <a:extLst>
                    <a:ext uri="{9D8B030D-6E8A-4147-A177-3AD203B41FA5}">
                      <a16:colId xmlns:a16="http://schemas.microsoft.com/office/drawing/2014/main" val="20001"/>
                    </a:ext>
                  </a:extLst>
                </a:gridCol>
              </a:tblGrid>
              <a:tr h="601172">
                <a:tc>
                  <a:txBody>
                    <a:bodyPr/>
                    <a:lstStyle/>
                    <a:p>
                      <a:pPr defTabSz="914400">
                        <a:tabLst>
                          <a:tab pos="914400" algn="l"/>
                        </a:tabLst>
                        <a:defRPr>
                          <a:solidFill>
                            <a:srgbClr val="000000"/>
                          </a:solidFill>
                        </a:defRPr>
                      </a:pPr>
                      <a:r>
                        <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1917</a:t>
                      </a: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sz="2000" b="0" i="0" dirty="0" err="1">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国際ロータリー連合会基金</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r h="601172">
                <a:tc>
                  <a:txBody>
                    <a:bodyPr/>
                    <a:lstStyle/>
                    <a:p>
                      <a:pPr defTabSz="914400">
                        <a:tabLst>
                          <a:tab pos="914400" algn="l"/>
                        </a:tabLst>
                        <a:defRPr>
                          <a:solidFill>
                            <a:srgbClr val="000000"/>
                          </a:solidFill>
                        </a:defRPr>
                      </a:pPr>
                      <a:r>
                        <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1928</a:t>
                      </a: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sz="3600">
                          <a:latin typeface="ヒラギノ丸ゴ Pro"/>
                          <a:ea typeface="ヒラギノ丸ゴ Pro"/>
                          <a:cs typeface="ヒラギノ丸ゴ Pro"/>
                          <a:sym typeface="ヒラギノ丸ゴ Pro"/>
                        </a:defRPr>
                      </a:pPr>
                      <a:r>
                        <a:rPr sz="2000" b="0" i="0" dirty="0" err="1">
                          <a:solidFill>
                            <a:schemeClr val="tx1"/>
                          </a:solidFill>
                          <a:latin typeface="HG丸ｺﾞｼｯｸM-PRO" panose="020F0600000000000000" pitchFamily="50" charset="-128"/>
                          <a:ea typeface="HG丸ｺﾞｼｯｸM-PRO" panose="020F0600000000000000" pitchFamily="50" charset="-128"/>
                        </a:rPr>
                        <a:t>ロータリー財団（ロータリー傘下の別組織</a:t>
                      </a:r>
                      <a:r>
                        <a:rPr sz="2000" b="0" i="0" dirty="0">
                          <a:solidFill>
                            <a:schemeClr val="tx1"/>
                          </a:solidFill>
                          <a:latin typeface="HG丸ｺﾞｼｯｸM-PRO" panose="020F0600000000000000" pitchFamily="50" charset="-128"/>
                          <a:ea typeface="HG丸ｺﾞｼｯｸM-PRO" panose="020F0600000000000000" pitchFamily="50" charset="-128"/>
                        </a:rPr>
                        <a:t>）</a:t>
                      </a: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2"/>
                  </a:ext>
                </a:extLst>
              </a:tr>
              <a:tr h="601172">
                <a:tc>
                  <a:txBody>
                    <a:bodyPr/>
                    <a:lstStyle/>
                    <a:p>
                      <a:pPr defTabSz="914400">
                        <a:tabLst>
                          <a:tab pos="914400" algn="l"/>
                        </a:tabLst>
                        <a:defRPr>
                          <a:solidFill>
                            <a:srgbClr val="000000"/>
                          </a:solidFill>
                        </a:defRPr>
                      </a:pPr>
                      <a:r>
                        <a:rPr sz="2000" b="0" i="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1947</a:t>
                      </a: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sz="2000" b="0" i="0" dirty="0" err="1">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初の奨学金制度導入</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4"/>
                  </a:ext>
                </a:extLst>
              </a:tr>
              <a:tr h="601172">
                <a:tc>
                  <a:txBody>
                    <a:bodyPr/>
                    <a:lstStyle/>
                    <a:p>
                      <a:pPr defTabSz="914400">
                        <a:tabLst>
                          <a:tab pos="914400" algn="l"/>
                        </a:tabLst>
                        <a:defRPr>
                          <a:solidFill>
                            <a:srgbClr val="000000"/>
                          </a:solidFill>
                        </a:defRPr>
                      </a:pPr>
                      <a:r>
                        <a:rPr lang="en-US" altLang="ja-JP"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1965</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人道奉仕や職業研修のための補助金など</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28549942"/>
                  </a:ext>
                </a:extLst>
              </a:tr>
              <a:tr h="601172">
                <a:tc>
                  <a:txBody>
                    <a:bodyPr/>
                    <a:lstStyle/>
                    <a:p>
                      <a:pPr defTabSz="914400">
                        <a:tabLst>
                          <a:tab pos="914400" algn="l"/>
                        </a:tabLst>
                        <a:defRPr>
                          <a:solidFill>
                            <a:srgbClr val="000000"/>
                          </a:solidFill>
                        </a:defRPr>
                      </a:pPr>
                      <a:r>
                        <a:rPr lang="en-US" altLang="ja-JP"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1978</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en-US" altLang="ja-JP"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3</a:t>
                      </a:r>
                      <a:r>
                        <a:rPr lang="ja-JP" altLang="en-US"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Ｈ補助金（保健・飢餓追放・人間性尊重）</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431140795"/>
                  </a:ext>
                </a:extLst>
              </a:tr>
              <a:tr h="601172">
                <a:tc>
                  <a:txBody>
                    <a:bodyPr/>
                    <a:lstStyle/>
                    <a:p>
                      <a:pPr defTabSz="914400">
                        <a:tabLst>
                          <a:tab pos="914400" algn="l"/>
                        </a:tabLst>
                        <a:defRPr>
                          <a:solidFill>
                            <a:srgbClr val="000000"/>
                          </a:solidFill>
                        </a:defRPr>
                      </a:pPr>
                      <a:r>
                        <a:rPr lang="en-US" altLang="ja-JP"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2002</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ロータリー平和フェロー奨学金</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34812629"/>
                  </a:ext>
                </a:extLst>
              </a:tr>
              <a:tr h="601172">
                <a:tc>
                  <a:txBody>
                    <a:bodyPr/>
                    <a:lstStyle/>
                    <a:p>
                      <a:pPr defTabSz="914400">
                        <a:tabLst>
                          <a:tab pos="914400" algn="l"/>
                        </a:tabLst>
                        <a:defRPr>
                          <a:solidFill>
                            <a:srgbClr val="000000"/>
                          </a:solidFill>
                        </a:defRPr>
                      </a:pPr>
                      <a:r>
                        <a:rPr lang="en-US" altLang="ja-JP"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2013</a:t>
                      </a:r>
                      <a:endParaRPr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未来の夢計画</a:t>
                      </a:r>
                      <a:r>
                        <a:rPr lang="en-US" altLang="ja-JP"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a:t>
                      </a:r>
                      <a:r>
                        <a:rPr lang="ja-JP" altLang="en-US"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地区補助金・グローバル補助金</a:t>
                      </a:r>
                      <a:endParaRPr lang="en-US" altLang="ja-JP" sz="20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68532738"/>
                  </a:ext>
                </a:extLst>
              </a:tr>
            </a:tbl>
          </a:graphicData>
        </a:graphic>
      </p:graphicFrame>
      <p:sp>
        <p:nvSpPr>
          <p:cNvPr id="6" name="Shape 336"/>
          <p:cNvSpPr/>
          <p:nvPr/>
        </p:nvSpPr>
        <p:spPr>
          <a:xfrm>
            <a:off x="557666" y="236718"/>
            <a:ext cx="8028669" cy="523831"/>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eaLnBrk="1" fontAlgn="auto" hangingPunct="1">
              <a:spcBef>
                <a:spcPts val="0"/>
              </a:spcBef>
              <a:spcAft>
                <a:spcPts val="0"/>
              </a:spcAft>
              <a:defRPr/>
            </a:pPr>
            <a:r>
              <a:rPr lang="en-US" altLang="ja-JP" sz="2812" dirty="0">
                <a:latin typeface="HG丸ｺﾞｼｯｸM-PRO" panose="020F0600000000000000" pitchFamily="50" charset="-128"/>
                <a:ea typeface="HG丸ｺﾞｼｯｸM-PRO" panose="020F0600000000000000" pitchFamily="50" charset="-128"/>
              </a:rPr>
              <a:t> </a:t>
            </a:r>
            <a:r>
              <a:rPr lang="ja-JP" altLang="en-US" sz="2812" dirty="0">
                <a:latin typeface="HG丸ｺﾞｼｯｸM-PRO" panose="020F0600000000000000" pitchFamily="50" charset="-128"/>
                <a:ea typeface="HG丸ｺﾞｼｯｸM-PRO" panose="020F0600000000000000" pitchFamily="50" charset="-128"/>
              </a:rPr>
              <a:t>財団のあゆみ</a:t>
            </a:r>
            <a:endParaRPr lang="en-US" sz="2812"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6</a:t>
            </a:fld>
            <a:endParaRPr lang="ja-JP" altLang="en-US"/>
          </a:p>
        </p:txBody>
      </p:sp>
      <p:pic>
        <p:nvPicPr>
          <p:cNvPr id="9" name="図 8">
            <a:extLst>
              <a:ext uri="{FF2B5EF4-FFF2-40B4-BE49-F238E27FC236}">
                <a16:creationId xmlns:a16="http://schemas.microsoft.com/office/drawing/2014/main" id="{15A7EF70-C750-481E-AE11-F60C85FDA2C5}"/>
              </a:ext>
            </a:extLst>
          </p:cNvPr>
          <p:cNvPicPr>
            <a:picLocks noChangeAspect="1"/>
          </p:cNvPicPr>
          <p:nvPr/>
        </p:nvPicPr>
        <p:blipFill>
          <a:blip r:embed="rId3"/>
          <a:stretch>
            <a:fillRect/>
          </a:stretch>
        </p:blipFill>
        <p:spPr>
          <a:xfrm>
            <a:off x="434686" y="6107357"/>
            <a:ext cx="1440295" cy="542825"/>
          </a:xfrm>
          <a:prstGeom prst="rect">
            <a:avLst/>
          </a:prstGeom>
        </p:spPr>
      </p:pic>
    </p:spTree>
    <p:extLst>
      <p:ext uri="{BB962C8B-B14F-4D97-AF65-F5344CB8AC3E}">
        <p14:creationId xmlns:p14="http://schemas.microsoft.com/office/powerpoint/2010/main" val="8592246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557666" y="236718"/>
            <a:ext cx="8028669" cy="523831"/>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eaLnBrk="1" fontAlgn="auto" hangingPunct="1">
              <a:spcBef>
                <a:spcPts val="0"/>
              </a:spcBef>
              <a:spcAft>
                <a:spcPts val="0"/>
              </a:spcAft>
              <a:defRPr/>
            </a:pPr>
            <a:r>
              <a:rPr lang="ja-JP" altLang="en-US" sz="2812" dirty="0">
                <a:latin typeface="HG丸ｺﾞｼｯｸM-PRO" panose="020F0600000000000000" pitchFamily="50" charset="-128"/>
                <a:ea typeface="HG丸ｺﾞｼｯｸM-PRO" panose="020F0600000000000000" pitchFamily="50" charset="-128"/>
              </a:rPr>
              <a:t> 財団のプログラム</a:t>
            </a:r>
            <a:endParaRPr lang="en-US" sz="2812" dirty="0">
              <a:latin typeface="HG丸ｺﾞｼｯｸM-PRO" panose="020F0600000000000000" pitchFamily="50" charset="-128"/>
              <a:ea typeface="HG丸ｺﾞｼｯｸM-PRO" panose="020F0600000000000000" pitchFamily="50" charset="-128"/>
            </a:endParaRPr>
          </a:p>
        </p:txBody>
      </p:sp>
      <p:sp>
        <p:nvSpPr>
          <p:cNvPr id="5" name="Shape 204"/>
          <p:cNvSpPr/>
          <p:nvPr/>
        </p:nvSpPr>
        <p:spPr>
          <a:xfrm>
            <a:off x="1874981" y="1080578"/>
            <a:ext cx="5766002" cy="416652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marL="253593" indent="-253593" defTabSz="321457">
              <a:lnSpc>
                <a:spcPct val="300000"/>
              </a:lnSpc>
              <a:defRPr sz="3600">
                <a:latin typeface="Helvetica"/>
                <a:ea typeface="Helvetica"/>
                <a:cs typeface="Helvetica"/>
                <a:sym typeface="Helvetica"/>
              </a:defRPr>
            </a:pPr>
            <a:r>
              <a:rPr lang="ja-JP" altLang="en-US" sz="3094"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ポリオ撲滅活動</a:t>
            </a:r>
            <a:endParaRPr lang="en-US" altLang="ja-JP" sz="3600" dirty="0">
              <a:latin typeface="HG丸ｺﾞｼｯｸM-PRO" panose="020F0600000000000000" pitchFamily="50" charset="-128"/>
              <a:ea typeface="HG丸ｺﾞｼｯｸM-PRO" panose="020F0600000000000000" pitchFamily="50" charset="-128"/>
            </a:endParaRPr>
          </a:p>
          <a:p>
            <a:pPr marL="253593" indent="-253593" defTabSz="321457">
              <a:lnSpc>
                <a:spcPct val="200000"/>
              </a:lnSpc>
              <a:defRPr sz="3600">
                <a:latin typeface="Helvetica"/>
                <a:ea typeface="Helvetica"/>
                <a:cs typeface="Helvetica"/>
                <a:sym typeface="Helvetica"/>
              </a:defRPr>
            </a:pPr>
            <a:r>
              <a:rPr lang="ja-JP" altLang="en-US" sz="3600" dirty="0">
                <a:latin typeface="HG丸ｺﾞｼｯｸM-PRO" panose="020F0600000000000000" pitchFamily="50" charset="-128"/>
                <a:ea typeface="HG丸ｺﾞｼｯｸM-PRO" panose="020F0600000000000000" pitchFamily="50" charset="-128"/>
              </a:rPr>
              <a:t>② ロータリー平和センター</a:t>
            </a:r>
            <a:endParaRPr lang="en-US" altLang="ja-JP" sz="3600" dirty="0">
              <a:latin typeface="HG丸ｺﾞｼｯｸM-PRO" panose="020F0600000000000000" pitchFamily="50" charset="-128"/>
              <a:ea typeface="HG丸ｺﾞｼｯｸM-PRO" panose="020F0600000000000000" pitchFamily="50" charset="-128"/>
            </a:endParaRPr>
          </a:p>
          <a:p>
            <a:pPr marL="253593" indent="-253593" defTabSz="321457">
              <a:lnSpc>
                <a:spcPct val="300000"/>
              </a:lnSpc>
              <a:defRPr sz="3600">
                <a:latin typeface="Helvetica"/>
                <a:ea typeface="Helvetica"/>
                <a:cs typeface="Helvetica"/>
                <a:sym typeface="Helvetica"/>
              </a:defRPr>
            </a:pPr>
            <a:r>
              <a:rPr lang="ja-JP" altLang="en-US" sz="3600" dirty="0">
                <a:latin typeface="HG丸ｺﾞｼｯｸM-PRO" panose="020F0600000000000000" pitchFamily="50" charset="-128"/>
                <a:ea typeface="HG丸ｺﾞｼｯｸM-PRO" panose="020F0600000000000000" pitchFamily="50" charset="-128"/>
              </a:rPr>
              <a:t>③ 補助金プログラム</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7</a:t>
            </a:fld>
            <a:endParaRPr lang="ja-JP" altLang="en-US"/>
          </a:p>
        </p:txBody>
      </p:sp>
      <p:pic>
        <p:nvPicPr>
          <p:cNvPr id="9" name="図 8">
            <a:extLst>
              <a:ext uri="{FF2B5EF4-FFF2-40B4-BE49-F238E27FC236}">
                <a16:creationId xmlns:a16="http://schemas.microsoft.com/office/drawing/2014/main" id="{E8C8A8A1-99B1-428B-9B3C-5390F9A5D4B2}"/>
              </a:ext>
            </a:extLst>
          </p:cNvPr>
          <p:cNvPicPr>
            <a:picLocks noChangeAspect="1"/>
          </p:cNvPicPr>
          <p:nvPr/>
        </p:nvPicPr>
        <p:blipFill>
          <a:blip r:embed="rId3"/>
          <a:stretch>
            <a:fillRect/>
          </a:stretch>
        </p:blipFill>
        <p:spPr>
          <a:xfrm>
            <a:off x="434686" y="6107357"/>
            <a:ext cx="1440295" cy="542825"/>
          </a:xfrm>
          <a:prstGeom prst="rect">
            <a:avLst/>
          </a:prstGeom>
        </p:spPr>
      </p:pic>
    </p:spTree>
    <p:extLst>
      <p:ext uri="{BB962C8B-B14F-4D97-AF65-F5344CB8AC3E}">
        <p14:creationId xmlns:p14="http://schemas.microsoft.com/office/powerpoint/2010/main" val="4182827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557666" y="209009"/>
            <a:ext cx="8028669" cy="523831"/>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eaLnBrk="1" fontAlgn="auto" hangingPunct="1">
              <a:spcBef>
                <a:spcPts val="0"/>
              </a:spcBef>
              <a:spcAft>
                <a:spcPts val="0"/>
              </a:spcAft>
              <a:defRPr/>
            </a:pPr>
            <a:r>
              <a:rPr lang="ja-JP" altLang="en-US" sz="2812" dirty="0">
                <a:latin typeface="HG丸ｺﾞｼｯｸM-PRO" panose="020F0600000000000000" pitchFamily="50" charset="-128"/>
                <a:ea typeface="HG丸ｺﾞｼｯｸM-PRO" panose="020F0600000000000000" pitchFamily="50" charset="-128"/>
              </a:rPr>
              <a:t>財団プログラム</a:t>
            </a:r>
            <a:r>
              <a:rPr lang="en-US" altLang="ja-JP" sz="2812" dirty="0">
                <a:latin typeface="HG丸ｺﾞｼｯｸM-PRO" panose="020F0600000000000000" pitchFamily="50" charset="-128"/>
                <a:ea typeface="HG丸ｺﾞｼｯｸM-PRO" panose="020F0600000000000000" pitchFamily="50" charset="-128"/>
              </a:rPr>
              <a:t>…</a:t>
            </a:r>
            <a:r>
              <a:rPr lang="ja-JP" altLang="en-US" sz="2812" dirty="0">
                <a:latin typeface="HG丸ｺﾞｼｯｸM-PRO" panose="020F0600000000000000" pitchFamily="50" charset="-128"/>
                <a:ea typeface="HG丸ｺﾞｼｯｸM-PRO" panose="020F0600000000000000" pitchFamily="50" charset="-128"/>
              </a:rPr>
              <a:t>ロータリー平和センター</a:t>
            </a:r>
            <a:endParaRPr lang="en-US" sz="2812" dirty="0">
              <a:latin typeface="HG丸ｺﾞｼｯｸM-PRO" panose="020F0600000000000000" pitchFamily="50" charset="-128"/>
              <a:ea typeface="HG丸ｺﾞｼｯｸM-PRO" panose="020F0600000000000000" pitchFamily="50" charset="-128"/>
            </a:endParaRPr>
          </a:p>
        </p:txBody>
      </p:sp>
      <p:sp>
        <p:nvSpPr>
          <p:cNvPr id="5" name="Shape 204"/>
          <p:cNvSpPr/>
          <p:nvPr/>
        </p:nvSpPr>
        <p:spPr>
          <a:xfrm>
            <a:off x="959444" y="1488755"/>
            <a:ext cx="6655669" cy="396679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marL="253593" indent="-253593" defTabSz="321457">
              <a:lnSpc>
                <a:spcPct val="200000"/>
              </a:lnSpc>
              <a:defRPr sz="3600">
                <a:latin typeface="Helvetica"/>
                <a:ea typeface="Helvetica"/>
                <a:cs typeface="Helvetica"/>
                <a:sym typeface="Helvetica"/>
              </a:defRPr>
            </a:pPr>
            <a:r>
              <a:rPr sz="2531" dirty="0">
                <a:latin typeface="HG丸ｺﾞｼｯｸM-PRO" panose="020F0600000000000000" pitchFamily="50" charset="-128"/>
                <a:ea typeface="HG丸ｺﾞｼｯｸM-PRO" panose="020F0600000000000000" pitchFamily="50" charset="-128"/>
              </a:rPr>
              <a:t> </a:t>
            </a:r>
            <a:r>
              <a:rPr sz="2531" dirty="0" err="1">
                <a:latin typeface="HG丸ｺﾞｼｯｸM-PRO" panose="020F0600000000000000" pitchFamily="50" charset="-128"/>
                <a:ea typeface="HG丸ｺﾞｼｯｸM-PRO" panose="020F0600000000000000" pitchFamily="50" charset="-128"/>
              </a:rPr>
              <a:t>平和活動に貢献する人材に奨学金を提供</a:t>
            </a:r>
            <a:endParaRPr sz="2531" dirty="0">
              <a:latin typeface="HG丸ｺﾞｼｯｸM-PRO" panose="020F0600000000000000" pitchFamily="50" charset="-128"/>
              <a:ea typeface="HG丸ｺﾞｼｯｸM-PRO" panose="020F0600000000000000" pitchFamily="50" charset="-128"/>
            </a:endParaRPr>
          </a:p>
          <a:p>
            <a:pPr marL="253593" indent="-253593" defTabSz="321457">
              <a:lnSpc>
                <a:spcPct val="200000"/>
              </a:lnSpc>
              <a:defRPr sz="3600">
                <a:latin typeface="Helvetica"/>
                <a:ea typeface="Helvetica"/>
                <a:cs typeface="Helvetica"/>
                <a:sym typeface="Helvetica"/>
              </a:defRPr>
            </a:pPr>
            <a:r>
              <a:rPr sz="2531" dirty="0">
                <a:latin typeface="HG丸ｺﾞｼｯｸM-PRO" panose="020F0600000000000000" pitchFamily="50" charset="-128"/>
                <a:ea typeface="HG丸ｺﾞｼｯｸM-PRO" panose="020F0600000000000000" pitchFamily="50" charset="-128"/>
              </a:rPr>
              <a:t> </a:t>
            </a:r>
            <a:r>
              <a:rPr sz="2531" dirty="0" err="1">
                <a:latin typeface="HG丸ｺﾞｼｯｸM-PRO" panose="020F0600000000000000" pitchFamily="50" charset="-128"/>
                <a:ea typeface="HG丸ｺﾞｼｯｸM-PRO" panose="020F0600000000000000" pitchFamily="50" charset="-128"/>
              </a:rPr>
              <a:t>修士課程プログラム・専門修了証プログラム</a:t>
            </a:r>
            <a:endParaRPr sz="2531" dirty="0">
              <a:latin typeface="HG丸ｺﾞｼｯｸM-PRO" panose="020F0600000000000000" pitchFamily="50" charset="-128"/>
              <a:ea typeface="HG丸ｺﾞｼｯｸM-PRO" panose="020F0600000000000000" pitchFamily="50" charset="-128"/>
            </a:endParaRPr>
          </a:p>
          <a:p>
            <a:pPr marL="160729" indent="-160729" defTabSz="321457">
              <a:lnSpc>
                <a:spcPct val="200000"/>
              </a:lnSpc>
              <a:defRPr sz="3600">
                <a:latin typeface="Helvetica"/>
                <a:ea typeface="Helvetica"/>
                <a:cs typeface="Helvetica"/>
                <a:sym typeface="Helvetica"/>
              </a:defRPr>
            </a:pPr>
            <a:r>
              <a:rPr sz="2531" dirty="0">
                <a:latin typeface="HG丸ｺﾞｼｯｸM-PRO" panose="020F0600000000000000" pitchFamily="50" charset="-128"/>
                <a:ea typeface="HG丸ｺﾞｼｯｸM-PRO" panose="020F0600000000000000" pitchFamily="50" charset="-128"/>
              </a:rPr>
              <a:t> </a:t>
            </a:r>
            <a:r>
              <a:rPr sz="2531" dirty="0" err="1">
                <a:latin typeface="HG丸ｺﾞｼｯｸM-PRO" panose="020F0600000000000000" pitchFamily="50" charset="-128"/>
                <a:ea typeface="HG丸ｺﾞｼｯｸM-PRO" panose="020F0600000000000000" pitchFamily="50" charset="-128"/>
              </a:rPr>
              <a:t>ロータリ平和センタ</a:t>
            </a:r>
            <a:r>
              <a:rPr sz="2531" dirty="0">
                <a:latin typeface="HG丸ｺﾞｼｯｸM-PRO" panose="020F0600000000000000" pitchFamily="50" charset="-128"/>
                <a:ea typeface="HG丸ｺﾞｼｯｸM-PRO" panose="020F0600000000000000" pitchFamily="50" charset="-128"/>
              </a:rPr>
              <a:t>ー（７大学）</a:t>
            </a:r>
          </a:p>
          <a:p>
            <a:pPr marL="160729" indent="-160729" defTabSz="321457">
              <a:lnSpc>
                <a:spcPct val="200000"/>
              </a:lnSpc>
              <a:defRPr sz="3600">
                <a:latin typeface="Helvetica"/>
                <a:ea typeface="Helvetica"/>
                <a:cs typeface="Helvetica"/>
                <a:sym typeface="Helvetica"/>
              </a:defRPr>
            </a:pPr>
            <a:r>
              <a:rPr sz="2531" dirty="0">
                <a:latin typeface="HG丸ｺﾞｼｯｸM-PRO" panose="020F0600000000000000" pitchFamily="50" charset="-128"/>
                <a:ea typeface="HG丸ｺﾞｼｯｸM-PRO" panose="020F0600000000000000" pitchFamily="50" charset="-128"/>
              </a:rPr>
              <a:t> 世界競争性（Max.100名／年）</a:t>
            </a:r>
          </a:p>
          <a:p>
            <a:pPr marL="160729" indent="-160729" defTabSz="321457">
              <a:lnSpc>
                <a:spcPct val="200000"/>
              </a:lnSpc>
              <a:defRPr sz="3600">
                <a:latin typeface="Helvetica"/>
                <a:ea typeface="Helvetica"/>
                <a:cs typeface="Helvetica"/>
                <a:sym typeface="Helvetica"/>
              </a:defRPr>
            </a:pPr>
            <a:r>
              <a:rPr sz="2531" dirty="0">
                <a:latin typeface="HG丸ｺﾞｼｯｸM-PRO" panose="020F0600000000000000" pitchFamily="50" charset="-128"/>
                <a:ea typeface="HG丸ｺﾞｼｯｸM-PRO" panose="020F0600000000000000" pitchFamily="50" charset="-128"/>
              </a:rPr>
              <a:t> </a:t>
            </a:r>
            <a:r>
              <a:rPr sz="2531" dirty="0" err="1">
                <a:latin typeface="HG丸ｺﾞｼｯｸM-PRO" panose="020F0600000000000000" pitchFamily="50" charset="-128"/>
                <a:ea typeface="HG丸ｺﾞｼｯｸM-PRO" panose="020F0600000000000000" pitchFamily="50" charset="-128"/>
              </a:rPr>
              <a:t>要件：学業・職業・ボランティア</a:t>
            </a:r>
            <a:endParaRPr sz="2531"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7255871" y="891713"/>
            <a:ext cx="1181044" cy="1193444"/>
          </a:xfrm>
          <a:prstGeom prst="rect">
            <a:avLst/>
          </a:prstGeom>
        </p:spPr>
      </p:pic>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8</a:t>
            </a:fld>
            <a:endParaRPr lang="ja-JP" altLang="en-US"/>
          </a:p>
        </p:txBody>
      </p:sp>
      <p:pic>
        <p:nvPicPr>
          <p:cNvPr id="7" name="図 6">
            <a:extLst>
              <a:ext uri="{FF2B5EF4-FFF2-40B4-BE49-F238E27FC236}">
                <a16:creationId xmlns:a16="http://schemas.microsoft.com/office/drawing/2014/main" id="{1689DB58-AE63-46E7-8891-1257DCFFC996}"/>
              </a:ext>
            </a:extLst>
          </p:cNvPr>
          <p:cNvPicPr>
            <a:picLocks noChangeAspect="1"/>
          </p:cNvPicPr>
          <p:nvPr/>
        </p:nvPicPr>
        <p:blipFill>
          <a:blip r:embed="rId4"/>
          <a:stretch>
            <a:fillRect/>
          </a:stretch>
        </p:blipFill>
        <p:spPr>
          <a:xfrm>
            <a:off x="434686" y="6107357"/>
            <a:ext cx="1440295" cy="542825"/>
          </a:xfrm>
          <a:prstGeom prst="rect">
            <a:avLst/>
          </a:prstGeom>
        </p:spPr>
      </p:pic>
    </p:spTree>
    <p:extLst>
      <p:ext uri="{BB962C8B-B14F-4D97-AF65-F5344CB8AC3E}">
        <p14:creationId xmlns:p14="http://schemas.microsoft.com/office/powerpoint/2010/main" val="3047170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557666" y="236718"/>
            <a:ext cx="8028669" cy="523831"/>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eaLnBrk="1" fontAlgn="auto" hangingPunct="1">
              <a:spcBef>
                <a:spcPts val="0"/>
              </a:spcBef>
              <a:spcAft>
                <a:spcPts val="0"/>
              </a:spcAft>
              <a:defRPr/>
            </a:pPr>
            <a:r>
              <a:rPr lang="ja-JP" altLang="en-US" sz="2812" dirty="0">
                <a:latin typeface="HG丸ｺﾞｼｯｸM-PRO" panose="020F0600000000000000" pitchFamily="50" charset="-128"/>
                <a:ea typeface="HG丸ｺﾞｼｯｸM-PRO" panose="020F0600000000000000" pitchFamily="50" charset="-128"/>
              </a:rPr>
              <a:t>財団プログラム</a:t>
            </a:r>
            <a:r>
              <a:rPr lang="en-US" altLang="ja-JP" sz="2812" dirty="0">
                <a:latin typeface="HG丸ｺﾞｼｯｸM-PRO" panose="020F0600000000000000" pitchFamily="50" charset="-128"/>
                <a:ea typeface="HG丸ｺﾞｼｯｸM-PRO" panose="020F0600000000000000" pitchFamily="50" charset="-128"/>
              </a:rPr>
              <a:t>…</a:t>
            </a:r>
            <a:r>
              <a:rPr lang="ja-JP" altLang="en-US" sz="2812" dirty="0">
                <a:latin typeface="HG丸ｺﾞｼｯｸM-PRO" panose="020F0600000000000000" pitchFamily="50" charset="-128"/>
                <a:ea typeface="HG丸ｺﾞｼｯｸM-PRO" panose="020F0600000000000000" pitchFamily="50" charset="-128"/>
              </a:rPr>
              <a:t>補助金</a:t>
            </a:r>
            <a:endParaRPr lang="en-US" sz="2812" dirty="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66906716"/>
              </p:ext>
            </p:extLst>
          </p:nvPr>
        </p:nvGraphicFramePr>
        <p:xfrm>
          <a:off x="669211" y="1095213"/>
          <a:ext cx="7820187" cy="4307682"/>
        </p:xfrm>
        <a:graphic>
          <a:graphicData uri="http://schemas.openxmlformats.org/drawingml/2006/table">
            <a:tbl>
              <a:tblPr firstRow="1" bandRow="1">
                <a:tableStyleId>{5940675A-B579-460E-94D1-54222C63F5DA}</a:tableStyleId>
              </a:tblPr>
              <a:tblGrid>
                <a:gridCol w="3910078">
                  <a:extLst>
                    <a:ext uri="{9D8B030D-6E8A-4147-A177-3AD203B41FA5}">
                      <a16:colId xmlns:a16="http://schemas.microsoft.com/office/drawing/2014/main" val="430487695"/>
                    </a:ext>
                  </a:extLst>
                </a:gridCol>
                <a:gridCol w="3910109">
                  <a:extLst>
                    <a:ext uri="{9D8B030D-6E8A-4147-A177-3AD203B41FA5}">
                      <a16:colId xmlns:a16="http://schemas.microsoft.com/office/drawing/2014/main" val="3548687001"/>
                    </a:ext>
                  </a:extLst>
                </a:gridCol>
              </a:tblGrid>
              <a:tr h="750094">
                <a:tc>
                  <a:txBody>
                    <a:bodyPr/>
                    <a:lstStyle/>
                    <a:p>
                      <a:pPr algn="ctr">
                        <a:lnSpc>
                          <a:spcPct val="200000"/>
                        </a:lnSpc>
                      </a:pPr>
                      <a:r>
                        <a:rPr kumimoji="1" lang="ja-JP" altLang="en-US" sz="2300" b="1" i="0" dirty="0">
                          <a:solidFill>
                            <a:schemeClr val="bg1"/>
                          </a:solidFill>
                          <a:latin typeface="HG丸ｺﾞｼｯｸM-PRO" panose="020F0600000000000000" pitchFamily="50" charset="-128"/>
                          <a:ea typeface="HG丸ｺﾞｼｯｸM-PRO" panose="020F0600000000000000" pitchFamily="50" charset="-128"/>
                        </a:rPr>
                        <a:t>地区補助金</a:t>
                      </a:r>
                    </a:p>
                  </a:txBody>
                  <a:tcPr marL="64294" marR="64294" marT="32147" marB="32147">
                    <a:solidFill>
                      <a:schemeClr val="accent1"/>
                    </a:solidFill>
                  </a:tcPr>
                </a:tc>
                <a:tc>
                  <a:txBody>
                    <a:bodyPr/>
                    <a:lstStyle/>
                    <a:p>
                      <a:pPr algn="ctr">
                        <a:lnSpc>
                          <a:spcPct val="200000"/>
                        </a:lnSpc>
                      </a:pPr>
                      <a:r>
                        <a:rPr kumimoji="1" lang="ja-JP" altLang="en-US" sz="2300" b="1" i="0" dirty="0">
                          <a:solidFill>
                            <a:schemeClr val="bg1"/>
                          </a:solidFill>
                          <a:latin typeface="HG丸ｺﾞｼｯｸM-PRO" panose="020F0600000000000000" pitchFamily="50" charset="-128"/>
                          <a:ea typeface="HG丸ｺﾞｼｯｸM-PRO" panose="020F0600000000000000" pitchFamily="50" charset="-128"/>
                        </a:rPr>
                        <a:t>グローバル補助金</a:t>
                      </a:r>
                    </a:p>
                  </a:txBody>
                  <a:tcPr marL="64294" marR="64294" marT="32147" marB="32147">
                    <a:solidFill>
                      <a:schemeClr val="accent1"/>
                    </a:solidFill>
                  </a:tcPr>
                </a:tc>
                <a:extLst>
                  <a:ext uri="{0D108BD9-81ED-4DB2-BD59-A6C34878D82A}">
                    <a16:rowId xmlns:a16="http://schemas.microsoft.com/office/drawing/2014/main" val="3580480514"/>
                  </a:ext>
                </a:extLst>
              </a:tr>
              <a:tr h="750094">
                <a:tc gridSpan="2">
                  <a:txBody>
                    <a:bodyPr/>
                    <a:lstStyle/>
                    <a:p>
                      <a:pPr algn="ctr">
                        <a:lnSpc>
                          <a:spcPct val="200000"/>
                        </a:lnSpc>
                      </a:pPr>
                      <a:endParaRPr kumimoji="1" lang="ja-JP" altLang="en-US" sz="2300" b="1" i="0" dirty="0">
                        <a:solidFill>
                          <a:srgbClr val="002060"/>
                        </a:solidFill>
                        <a:latin typeface="HG丸ｺﾞｼｯｸM-PRO" panose="020F0600000000000000" pitchFamily="50" charset="-128"/>
                        <a:ea typeface="HG丸ｺﾞｼｯｸM-PRO" panose="020F0600000000000000" pitchFamily="50" charset="-128"/>
                      </a:endParaRPr>
                    </a:p>
                  </a:txBody>
                  <a:tcPr marL="64294" marR="64294" marT="32147" marB="32147">
                    <a:solidFill>
                      <a:schemeClr val="accent1"/>
                    </a:solidFill>
                  </a:tcPr>
                </a:tc>
                <a:tc hMerge="1">
                  <a:txBody>
                    <a:bodyPr/>
                    <a:lstStyle/>
                    <a:p>
                      <a:pPr algn="ctr">
                        <a:lnSpc>
                          <a:spcPct val="200000"/>
                        </a:lnSpc>
                      </a:pPr>
                      <a:endParaRPr kumimoji="1" lang="ja-JP" altLang="en-US" sz="3200" b="1" i="0" dirty="0">
                        <a:solidFill>
                          <a:srgbClr val="002060"/>
                        </a:solidFill>
                        <a:latin typeface="HG丸ｺﾞｼｯｸM-PRO" panose="020F0600000000000000" pitchFamily="50" charset="-128"/>
                        <a:ea typeface="HG丸ｺﾞｼｯｸM-PRO" panose="020F0600000000000000" pitchFamily="50" charset="-128"/>
                      </a:endParaRPr>
                    </a:p>
                  </a:txBody>
                  <a:tcPr>
                    <a:solidFill>
                      <a:schemeClr val="accent2">
                        <a:lumMod val="20000"/>
                        <a:lumOff val="80000"/>
                      </a:schemeClr>
                    </a:solidFill>
                  </a:tcPr>
                </a:tc>
                <a:extLst>
                  <a:ext uri="{0D108BD9-81ED-4DB2-BD59-A6C34878D82A}">
                    <a16:rowId xmlns:a16="http://schemas.microsoft.com/office/drawing/2014/main" val="2300493227"/>
                  </a:ext>
                </a:extLst>
              </a:tr>
              <a:tr h="2807494">
                <a:tc>
                  <a:txBody>
                    <a:bodyPr/>
                    <a:lstStyle/>
                    <a:p>
                      <a:pPr>
                        <a:lnSpc>
                          <a:spcPct val="200000"/>
                        </a:lnSpc>
                      </a:pPr>
                      <a:r>
                        <a:rPr kumimoji="1" lang="ja-JP" altLang="en-US" sz="2300" b="0" i="0" dirty="0">
                          <a:latin typeface="HG丸ｺﾞｼｯｸM-PRO" panose="020F0600000000000000" pitchFamily="50" charset="-128"/>
                          <a:ea typeface="HG丸ｺﾞｼｯｸM-PRO" panose="020F0600000000000000" pitchFamily="50" charset="-128"/>
                        </a:rPr>
                        <a:t>・社会奉仕および国際奉仕</a:t>
                      </a:r>
                    </a:p>
                    <a:p>
                      <a:pPr>
                        <a:lnSpc>
                          <a:spcPct val="200000"/>
                        </a:lnSpc>
                      </a:pPr>
                      <a:r>
                        <a:rPr kumimoji="1" lang="ja-JP" altLang="en-US" sz="2300" b="0" i="0" dirty="0">
                          <a:latin typeface="HG丸ｺﾞｼｯｸM-PRO" panose="020F0600000000000000" pitchFamily="50" charset="-128"/>
                          <a:ea typeface="HG丸ｺﾞｼｯｸM-PRO" panose="020F0600000000000000" pitchFamily="50" charset="-128"/>
                        </a:rPr>
                        <a:t>・小規模および短期</a:t>
                      </a:r>
                    </a:p>
                    <a:p>
                      <a:pPr>
                        <a:lnSpc>
                          <a:spcPct val="200000"/>
                        </a:lnSpc>
                      </a:pPr>
                      <a:r>
                        <a:rPr kumimoji="1" lang="ja-JP" altLang="en-US" sz="2300" b="0" i="0" dirty="0">
                          <a:latin typeface="HG丸ｺﾞｼｯｸM-PRO" panose="020F0600000000000000" pitchFamily="50" charset="-128"/>
                          <a:ea typeface="HG丸ｺﾞｼｯｸM-PRO" panose="020F0600000000000000" pitchFamily="50" charset="-128"/>
                        </a:rPr>
                        <a:t>・地区が管理し配分</a:t>
                      </a:r>
                    </a:p>
                    <a:p>
                      <a:pPr>
                        <a:lnSpc>
                          <a:spcPct val="200000"/>
                        </a:lnSpc>
                      </a:pPr>
                      <a:endParaRPr kumimoji="1" lang="ja-JP" altLang="en-US" sz="2300" b="0" i="0" dirty="0">
                        <a:latin typeface="HG丸ｺﾞｼｯｸM-PRO" panose="020F0600000000000000" pitchFamily="50" charset="-128"/>
                        <a:ea typeface="HG丸ｺﾞｼｯｸM-PRO" panose="020F0600000000000000" pitchFamily="50" charset="-128"/>
                      </a:endParaRPr>
                    </a:p>
                  </a:txBody>
                  <a:tcPr marL="64294" marR="64294" marT="32147" marB="32147"/>
                </a:tc>
                <a:tc>
                  <a:txBody>
                    <a:bodyPr/>
                    <a:lstStyle/>
                    <a:p>
                      <a:pPr>
                        <a:lnSpc>
                          <a:spcPct val="200000"/>
                        </a:lnSpc>
                      </a:pPr>
                      <a:r>
                        <a:rPr kumimoji="1" lang="ja-JP" altLang="en-US" sz="2300" b="0" i="0" dirty="0">
                          <a:latin typeface="HG丸ｺﾞｼｯｸM-PRO" panose="020F0600000000000000" pitchFamily="50" charset="-128"/>
                          <a:ea typeface="HG丸ｺﾞｼｯｸM-PRO" panose="020F0600000000000000" pitchFamily="50" charset="-128"/>
                        </a:rPr>
                        <a:t>・国際奉仕</a:t>
                      </a:r>
                      <a:endParaRPr kumimoji="1" lang="en-US" altLang="ja-JP" sz="2300" b="0" i="0"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2300" b="0" i="0" dirty="0">
                          <a:latin typeface="HG丸ｺﾞｼｯｸM-PRO" panose="020F0600000000000000" pitchFamily="50" charset="-128"/>
                          <a:ea typeface="HG丸ｺﾞｼｯｸM-PRO" panose="020F0600000000000000" pitchFamily="50" charset="-128"/>
                        </a:rPr>
                        <a:t>・</a:t>
                      </a:r>
                      <a:r>
                        <a:rPr kumimoji="1" lang="en-US" altLang="ja-JP" sz="2300" b="0" i="0" dirty="0">
                          <a:latin typeface="HG丸ｺﾞｼｯｸM-PRO" panose="020F0600000000000000" pitchFamily="50" charset="-128"/>
                          <a:ea typeface="HG丸ｺﾞｼｯｸM-PRO" panose="020F0600000000000000" pitchFamily="50" charset="-128"/>
                        </a:rPr>
                        <a:t>$30,000</a:t>
                      </a:r>
                      <a:r>
                        <a:rPr kumimoji="1" lang="ja-JP" altLang="en-US" sz="2300" b="0" i="0" dirty="0">
                          <a:latin typeface="HG丸ｺﾞｼｯｸM-PRO" panose="020F0600000000000000" pitchFamily="50" charset="-128"/>
                          <a:ea typeface="HG丸ｺﾞｼｯｸM-PRO" panose="020F0600000000000000" pitchFamily="50" charset="-128"/>
                        </a:rPr>
                        <a:t>以上</a:t>
                      </a:r>
                      <a:endParaRPr kumimoji="1" lang="en-US" altLang="ja-JP" sz="2300" b="0" i="0"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2300" b="0" i="0" dirty="0">
                          <a:latin typeface="HG丸ｺﾞｼｯｸM-PRO" panose="020F0600000000000000" pitchFamily="50" charset="-128"/>
                          <a:ea typeface="HG丸ｺﾞｼｯｸM-PRO" panose="020F0600000000000000" pitchFamily="50" charset="-128"/>
                        </a:rPr>
                        <a:t>・</a:t>
                      </a:r>
                      <a:r>
                        <a:rPr kumimoji="1" lang="en-US" altLang="ja-JP" sz="2300" b="0" i="0" dirty="0">
                          <a:latin typeface="HG丸ｺﾞｼｯｸM-PRO" panose="020F0600000000000000" pitchFamily="50" charset="-128"/>
                          <a:ea typeface="HG丸ｺﾞｼｯｸM-PRO" panose="020F0600000000000000" pitchFamily="50" charset="-128"/>
                        </a:rPr>
                        <a:t>6</a:t>
                      </a:r>
                      <a:r>
                        <a:rPr kumimoji="1" lang="ja-JP" altLang="en-US" sz="2300" b="0" i="0" dirty="0">
                          <a:latin typeface="HG丸ｺﾞｼｯｸM-PRO" panose="020F0600000000000000" pitchFamily="50" charset="-128"/>
                          <a:ea typeface="HG丸ｺﾞｼｯｸM-PRO" panose="020F0600000000000000" pitchFamily="50" charset="-128"/>
                        </a:rPr>
                        <a:t>重点分野</a:t>
                      </a:r>
                      <a:endParaRPr kumimoji="1" lang="en-US" altLang="ja-JP" sz="2300" b="0" i="0"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2300" b="0" i="0" dirty="0">
                          <a:latin typeface="HG丸ｺﾞｼｯｸM-PRO" panose="020F0600000000000000" pitchFamily="50" charset="-128"/>
                          <a:ea typeface="HG丸ｺﾞｼｯｸM-PRO" panose="020F0600000000000000" pitchFamily="50" charset="-128"/>
                        </a:rPr>
                        <a:t>・持続性</a:t>
                      </a:r>
                    </a:p>
                  </a:txBody>
                  <a:tcPr marL="64294" marR="64294" marT="32147" marB="32147"/>
                </a:tc>
                <a:extLst>
                  <a:ext uri="{0D108BD9-81ED-4DB2-BD59-A6C34878D82A}">
                    <a16:rowId xmlns:a16="http://schemas.microsoft.com/office/drawing/2014/main" val="1029538230"/>
                  </a:ext>
                </a:extLst>
              </a:tr>
            </a:tbl>
          </a:graphicData>
        </a:graphic>
      </p:graphicFrame>
      <p:sp>
        <p:nvSpPr>
          <p:cNvPr id="5" name="吹き出し: 角を丸めた四角形 4"/>
          <p:cNvSpPr/>
          <p:nvPr/>
        </p:nvSpPr>
        <p:spPr>
          <a:xfrm>
            <a:off x="1829968" y="1933253"/>
            <a:ext cx="5484065" cy="632331"/>
          </a:xfrm>
          <a:prstGeom prst="wedgeRoundRectCallout">
            <a:avLst>
              <a:gd name="adj1" fmla="val 2608"/>
              <a:gd name="adj2" fmla="val -30002"/>
              <a:gd name="adj3" fmla="val 16667"/>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531" b="1" dirty="0">
                <a:solidFill>
                  <a:schemeClr val="bg1"/>
                </a:solidFill>
                <a:latin typeface="HG丸ｺﾞｼｯｸM-PRO" panose="020F0600000000000000" pitchFamily="50" charset="-128"/>
                <a:ea typeface="HG丸ｺﾞｼｯｸM-PRO" panose="020F0600000000000000" pitchFamily="50" charset="-128"/>
              </a:rPr>
              <a:t>人道奉仕　　奨学金　　職業研修</a:t>
            </a:r>
            <a:endParaRPr kumimoji="1" lang="en-US" altLang="ja-JP" sz="2531"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9</a:t>
            </a:fld>
            <a:endParaRPr lang="ja-JP" altLang="en-US"/>
          </a:p>
        </p:txBody>
      </p:sp>
      <p:pic>
        <p:nvPicPr>
          <p:cNvPr id="7" name="図 6">
            <a:extLst>
              <a:ext uri="{FF2B5EF4-FFF2-40B4-BE49-F238E27FC236}">
                <a16:creationId xmlns:a16="http://schemas.microsoft.com/office/drawing/2014/main" id="{83358563-1468-4485-B22C-1128068403EA}"/>
              </a:ext>
            </a:extLst>
          </p:cNvPr>
          <p:cNvPicPr>
            <a:picLocks noChangeAspect="1"/>
          </p:cNvPicPr>
          <p:nvPr/>
        </p:nvPicPr>
        <p:blipFill>
          <a:blip r:embed="rId3"/>
          <a:stretch>
            <a:fillRect/>
          </a:stretch>
        </p:blipFill>
        <p:spPr>
          <a:xfrm>
            <a:off x="434686" y="6107357"/>
            <a:ext cx="1440295" cy="542825"/>
          </a:xfrm>
          <a:prstGeom prst="rect">
            <a:avLst/>
          </a:prstGeom>
        </p:spPr>
      </p:pic>
    </p:spTree>
    <p:extLst>
      <p:ext uri="{BB962C8B-B14F-4D97-AF65-F5344CB8AC3E}">
        <p14:creationId xmlns:p14="http://schemas.microsoft.com/office/powerpoint/2010/main" val="142477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3246</TotalTime>
  <Words>1641</Words>
  <Application>Microsoft Office PowerPoint</Application>
  <PresentationFormat>画面に合わせる (4:3)</PresentationFormat>
  <Paragraphs>259</Paragraphs>
  <Slides>23</Slides>
  <Notes>23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HG丸ｺﾞｼｯｸM-PRO</vt:lpstr>
      <vt:lpstr>ヒラギノ角ゴ Pro W3</vt:lpstr>
      <vt:lpstr>ヒラギノ丸ゴ Pro</vt:lpstr>
      <vt:lpstr>游ゴシック</vt:lpstr>
      <vt:lpstr>游ゴシック Light</vt:lpstr>
      <vt:lpstr>Arial</vt:lpstr>
      <vt:lpstr>Calibri</vt:lpstr>
      <vt:lpstr>Calibri Light</vt:lpstr>
      <vt:lpstr>Helvetica</vt:lpstr>
      <vt:lpstr>Wingdings</vt:lpstr>
      <vt:lpstr>Office テーマ</vt:lpstr>
      <vt:lpstr>PowerPoint プレゼンテーション</vt:lpstr>
      <vt:lpstr>私たちロータリアンは、世界で、  地域社会で、そして自分自身の  中で、持続可能な良い変化を生む  ために、人びとが手を取り合って  行動する世界を目指しています。</vt:lpstr>
      <vt:lpstr>PowerPoint プレゼンテーション</vt:lpstr>
      <vt:lpstr>19名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6重点分野</vt:lpstr>
      <vt:lpstr>PowerPoint プレゼンテーション</vt:lpstr>
      <vt:lpstr>私たちロータリアンは、世界で、  地域社会で、そして自分自身の  中で、持続可能な良い変化を生む  ために、人びとが手を取り合って  行動する世界を目指しています。</vt:lpstr>
      <vt:lpstr>PowerPoint プレゼンテーション</vt:lpstr>
      <vt:lpstr>PowerPoint プレゼンテーション</vt:lpstr>
      <vt:lpstr>PowerPoint プレゼンテーション</vt:lpstr>
      <vt:lpstr>ロン・D・バートン氏</vt:lpstr>
      <vt:lpstr>PowerPoint プレゼンテーション</vt:lpstr>
      <vt:lpstr>今年度 財団の目標</vt:lpstr>
      <vt:lpstr>Ⅰ. ポリオ撲滅</vt:lpstr>
      <vt:lpstr>Ⅱ.　6重点分野の持続可能性</vt:lpstr>
      <vt:lpstr>Ⅲ. DDFを最大限活用</vt:lpstr>
      <vt:lpstr>Ⅳ. 恒久基金を増やそう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柳山稔</dc:creator>
  <cp:lastModifiedBy>Fuke Hiroshi</cp:lastModifiedBy>
  <cp:revision>92</cp:revision>
  <dcterms:created xsi:type="dcterms:W3CDTF">2018-02-18T02:44:48Z</dcterms:created>
  <dcterms:modified xsi:type="dcterms:W3CDTF">2018-08-28T05:32:08Z</dcterms:modified>
</cp:coreProperties>
</file>